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2"/>
  </p:notesMasterIdLst>
  <p:sldIdLst>
    <p:sldId id="11277" r:id="rId5"/>
    <p:sldId id="259" r:id="rId6"/>
    <p:sldId id="11307" r:id="rId7"/>
    <p:sldId id="11274" r:id="rId8"/>
    <p:sldId id="11271" r:id="rId9"/>
    <p:sldId id="11206" r:id="rId10"/>
    <p:sldId id="11268" r:id="rId11"/>
    <p:sldId id="11260" r:id="rId12"/>
    <p:sldId id="11275" r:id="rId13"/>
    <p:sldId id="11264" r:id="rId14"/>
    <p:sldId id="11202" r:id="rId15"/>
    <p:sldId id="11302" r:id="rId16"/>
    <p:sldId id="11210" r:id="rId17"/>
    <p:sldId id="11244" r:id="rId18"/>
    <p:sldId id="11266" r:id="rId19"/>
    <p:sldId id="11258" r:id="rId20"/>
    <p:sldId id="11272" r:id="rId21"/>
    <p:sldId id="11265" r:id="rId22"/>
    <p:sldId id="11256" r:id="rId23"/>
    <p:sldId id="11259" r:id="rId24"/>
    <p:sldId id="11176" r:id="rId25"/>
    <p:sldId id="11304" r:id="rId26"/>
    <p:sldId id="11306" r:id="rId27"/>
    <p:sldId id="11168" r:id="rId28"/>
    <p:sldId id="11309" r:id="rId29"/>
    <p:sldId id="279" r:id="rId30"/>
    <p:sldId id="261" r:id="rId31"/>
  </p:sldIdLst>
  <p:sldSz cx="12192000" cy="6858000"/>
  <p:notesSz cx="6858000" cy="91440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itTitan Template" id="{9102866F-2895-4B3D-9CC3-83630E9D1576}">
          <p14:sldIdLst>
            <p14:sldId id="11277"/>
            <p14:sldId id="259"/>
            <p14:sldId id="11307"/>
            <p14:sldId id="11274"/>
            <p14:sldId id="11271"/>
            <p14:sldId id="11206"/>
            <p14:sldId id="11268"/>
            <p14:sldId id="11260"/>
            <p14:sldId id="11275"/>
            <p14:sldId id="11264"/>
            <p14:sldId id="11202"/>
            <p14:sldId id="11302"/>
            <p14:sldId id="11210"/>
            <p14:sldId id="11244"/>
            <p14:sldId id="11266"/>
            <p14:sldId id="11258"/>
            <p14:sldId id="11272"/>
            <p14:sldId id="11265"/>
            <p14:sldId id="11256"/>
            <p14:sldId id="11259"/>
            <p14:sldId id="11176"/>
            <p14:sldId id="11304"/>
            <p14:sldId id="11306"/>
            <p14:sldId id="11168"/>
            <p14:sldId id="11309"/>
            <p14:sldId id="279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C99123-F6E7-2FFF-43FC-59307781C5BE}" name="Mark Weaver" initials="MW" userId="S::Markw@BitTitan.com::c9b0d059-edd8-4f18-a229-c10098b2af7a" providerId="AD"/>
  <p188:author id="{63B7F34D-B3D7-4C86-5F3F-CEC5FE38984A}" name="Andrew Morse" initials="AM" userId="S::amorse@bittitan.com::30010da6-f362-4db1-8cc1-4938d546efa5" providerId="AD"/>
  <p188:author id="{BE734C6E-A13F-5CC6-9C92-D1079F13A5EE}" name="Stacey Farrar" initials="SF" userId="S::sfarrar@bittitan.com::9c461bb9-f95f-4ddb-b370-71a791104667" providerId="AD"/>
  <p188:author id="{1F0A63D0-CE6D-CDEF-6F73-965D8021AEBE}" name="Antti Ålander" initials="AÅ" userId="S::AAlander@BitTitan.com::b2a30b1a-12a3-4b5c-9253-052614427c6f" providerId="AD"/>
  <p188:author id="{2116DFF8-2ABC-7DD4-E2CA-038E481F39F8}" name="Liz Behlke" initials="LB" userId="cc68228ccaf13ed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8FEF"/>
    <a:srgbClr val="321266"/>
    <a:srgbClr val="D9C8F7"/>
    <a:srgbClr val="D2D2D2"/>
    <a:srgbClr val="6A27DB"/>
    <a:srgbClr val="8F57E7"/>
    <a:srgbClr val="1EC7D0"/>
    <a:srgbClr val="E6E6E6"/>
    <a:srgbClr val="346AE7"/>
    <a:srgbClr val="FFD5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8F1304-635F-4AC9-94C5-13AE6E7DBF17}" v="2" dt="2026-05-29T13:55:32.3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0" autoAdjust="0"/>
    <p:restoredTop sz="79189" autoAdjust="0"/>
  </p:normalViewPr>
  <p:slideViewPr>
    <p:cSldViewPr snapToGrid="0">
      <p:cViewPr varScale="1">
        <p:scale>
          <a:sx n="73" d="100"/>
          <a:sy n="73" d="100"/>
        </p:scale>
        <p:origin x="191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DD55A-E739-47E6-88F1-2AF61CC0F39B}" type="datetimeFigureOut">
              <a:rPr lang="en-US" smtClean="0"/>
              <a:t>5/29/26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19CCD-1160-4D01-9CFD-400CDEB57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43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819CCD-1160-4D01-9CFD-400CDEB57D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164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8FEF8D-FB71-4B3B-8A07-7D49B666A0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110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B12FE9-F544-4517-B557-B6BB0F50CF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56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8191C"/>
              </a:solidFill>
              <a:latin typeface="TT Norms Pro Normal"/>
              <a:cs typeface="TT Norms Pro Norm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18191C"/>
              </a:solidFill>
              <a:latin typeface="TT Norms Pro Normal"/>
              <a:cs typeface="TT Norms Pro Normal"/>
            </a:endParaRPr>
          </a:p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819CCD-1160-4D01-9CFD-400CDEB57DF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20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CCD0D-5D67-4168-BB2F-2D91822DD6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8892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322ED-1573-1FCC-9FD8-B8D164ACF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6F6114-8210-E860-3CBB-282ECA34B4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A59AEF-F0A1-9003-B94C-ECAE656C4B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1C395F-1F57-FFC4-3331-58C1DCF7EA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819CCD-1160-4D01-9CFD-400CDEB57DF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97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3C730F-791C-DBC3-4721-0B07367CE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1AED11-FC97-5832-741D-C406B0152D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F8C541-2C72-79C4-BC43-C01D0AA797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D4CDE-89D6-AF7D-03D9-8127CEBF78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819CCD-1160-4D01-9CFD-400CDEB57DF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478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06BB7-BD5F-18D8-672A-835DD7C02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D33F38-73BD-5986-37F8-A622AED449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9158D2-BE39-7FE2-8F37-40E70EECD0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AB1A9E-7215-EBFF-D1A3-DF3A63B97A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E2A25-FFF4-42D4-9703-A916F33C8F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37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C4136-FD6F-4302-B92E-71BCD5C8AD4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9495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7AAF8-0B7B-48DB-9827-AF6415075A8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310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68DEF7-E172-4909-B8FE-4FAA50E50C0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04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51C5ED-1E78-4631-BFB4-BDABDE2C2F4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484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C39811-EE22-B7BB-9961-0B4C8C712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EB1CBD-A48D-7E01-6B93-93A78E5FBB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DBD5A9-796D-945F-F17F-E71C8061D3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02C186-7C15-9446-E81A-C8723FEA1C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E2A25-FFF4-42D4-9703-A916F33C8F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31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DBF5D-4D4C-4FF5-A841-D57C72BD7A2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053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8EABC-EA2B-A64C-F0EF-31553197B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2E3C55-D409-EED2-DDAC-EAC5EAA5A2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487C55-3351-2454-D97C-59DBE3E14C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69E7A-4DA4-775D-5D7F-8737E39FA2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165384-1E02-488F-A5F4-A3BE59A63F4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529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819CCD-1160-4D01-9CFD-400CDEB57DF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111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C2EBF1-8921-42A6-A6B4-065EAA4B267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4937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39A08-9520-483D-B98E-DF5EF01F87C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208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3F22F7-0E74-1E46-A439-329A44C4459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850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AC96D5-B6E0-4179-9331-3DC72442B8A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534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C6D35-8C77-4EAC-A805-372C0AFD6D5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62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EF63D6-2AB2-4CE0-A5C2-9568DCC4ECE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29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3971A-299B-4728-9E88-D2FFA30EF7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923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C714B1-47A4-4AEB-B1BE-2EF5D50112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733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819CCD-1160-4D01-9CFD-400CDEB57DF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61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D3C81F-9FCC-4555-9D0B-9B89750927A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36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74049F-A37B-C738-9D83-3CE1AA4D6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59A267-790A-3E09-DF58-9365361582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30502E-DAF8-0BB3-6B90-8991BE6F67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624902-E79F-CB29-E84A-FE9146D331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819CCD-1160-4D01-9CFD-400CDEB57DF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87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alkin">
    <p:bg bwMode="lt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09D30D4-AC01-4A41-B812-C3A492245E37}"/>
              </a:ext>
            </a:extLst>
          </p:cNvPr>
          <p:cNvSpPr/>
          <p:nvPr userDrawn="1"/>
        </p:nvSpPr>
        <p:spPr>
          <a:xfrm>
            <a:off x="0" y="0"/>
            <a:ext cx="12192001" cy="6858000"/>
          </a:xfrm>
          <a:custGeom>
            <a:avLst/>
            <a:gdLst>
              <a:gd name="connsiteX0" fmla="*/ 12191999 w 12192001"/>
              <a:gd name="connsiteY0" fmla="*/ 0 h 6858000"/>
              <a:gd name="connsiteX1" fmla="*/ 12191999 w 12192001"/>
              <a:gd name="connsiteY1" fmla="*/ 6396038 h 6858000"/>
              <a:gd name="connsiteX2" fmla="*/ 12192001 w 12192001"/>
              <a:gd name="connsiteY2" fmla="*/ 6396038 h 6858000"/>
              <a:gd name="connsiteX3" fmla="*/ 12192001 w 12192001"/>
              <a:gd name="connsiteY3" fmla="*/ 6858000 h 6858000"/>
              <a:gd name="connsiteX4" fmla="*/ 12192000 w 12192001"/>
              <a:gd name="connsiteY4" fmla="*/ 6858000 h 6858000"/>
              <a:gd name="connsiteX5" fmla="*/ 1 w 12192001"/>
              <a:gd name="connsiteY5" fmla="*/ 6858000 h 6858000"/>
              <a:gd name="connsiteX6" fmla="*/ 0 w 12192001"/>
              <a:gd name="connsiteY6" fmla="*/ 6858000 h 6858000"/>
              <a:gd name="connsiteX7" fmla="*/ 0 w 12192001"/>
              <a:gd name="connsiteY7" fmla="*/ 6413500 h 6858000"/>
              <a:gd name="connsiteX8" fmla="*/ 1 w 12192001"/>
              <a:gd name="connsiteY8" fmla="*/ 6413500 h 6858000"/>
              <a:gd name="connsiteX9" fmla="*/ 1 w 12192001"/>
              <a:gd name="connsiteY9" fmla="*/ 6400800 h 6858000"/>
              <a:gd name="connsiteX10" fmla="*/ 0 w 12192001"/>
              <a:gd name="connsiteY10" fmla="*/ 6400800 h 6858000"/>
              <a:gd name="connsiteX11" fmla="*/ 1 w 12192001"/>
              <a:gd name="connsiteY11" fmla="*/ 6400800 h 6858000"/>
              <a:gd name="connsiteX12" fmla="*/ 1 w 12192001"/>
              <a:gd name="connsiteY12" fmla="*/ 6396038 h 6858000"/>
              <a:gd name="connsiteX13" fmla="*/ 9071 w 12192001"/>
              <a:gd name="connsiteY13" fmla="*/ 639603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1" h="6858000">
                <a:moveTo>
                  <a:pt x="12191999" y="0"/>
                </a:moveTo>
                <a:lnTo>
                  <a:pt x="12191999" y="6396038"/>
                </a:lnTo>
                <a:lnTo>
                  <a:pt x="12192001" y="6396038"/>
                </a:lnTo>
                <a:lnTo>
                  <a:pt x="12192001" y="6858000"/>
                </a:lnTo>
                <a:lnTo>
                  <a:pt x="12192000" y="6858000"/>
                </a:lnTo>
                <a:lnTo>
                  <a:pt x="1" y="6858000"/>
                </a:lnTo>
                <a:lnTo>
                  <a:pt x="0" y="6858000"/>
                </a:lnTo>
                <a:lnTo>
                  <a:pt x="0" y="6413500"/>
                </a:lnTo>
                <a:lnTo>
                  <a:pt x="1" y="6413500"/>
                </a:lnTo>
                <a:lnTo>
                  <a:pt x="1" y="6400800"/>
                </a:lnTo>
                <a:lnTo>
                  <a:pt x="0" y="6400800"/>
                </a:lnTo>
                <a:lnTo>
                  <a:pt x="1" y="6400800"/>
                </a:lnTo>
                <a:lnTo>
                  <a:pt x="1" y="6396038"/>
                </a:lnTo>
                <a:lnTo>
                  <a:pt x="9071" y="6396038"/>
                </a:lnTo>
                <a:close/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92F9D4B-17E0-C841-9F78-E7860E119360}"/>
              </a:ext>
            </a:extLst>
          </p:cNvPr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8120532" y="3429000"/>
            <a:ext cx="3715729" cy="324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60880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602B9-6F74-4E20-922A-3CD9DF8D3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125" y="410369"/>
            <a:ext cx="11430000" cy="10455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E3C89F-87BF-B8EE-69A9-A3F45AFEA95B}"/>
              </a:ext>
            </a:extLst>
          </p:cNvPr>
          <p:cNvSpPr/>
          <p:nvPr userDrawn="1"/>
        </p:nvSpPr>
        <p:spPr>
          <a:xfrm>
            <a:off x="0" y="200470"/>
            <a:ext cx="526032" cy="1123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6721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10369"/>
            <a:ext cx="5551443" cy="10455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1"/>
            <a:ext cx="5551445" cy="4572000"/>
          </a:xfrm>
        </p:spPr>
        <p:txBody>
          <a:bodyPr/>
          <a:lstStyle>
            <a:lvl1pPr>
              <a:buClr>
                <a:srgbClr val="6A27DB"/>
              </a:buClr>
              <a:defRPr/>
            </a:lvl1pPr>
            <a:lvl2pPr>
              <a:buClr>
                <a:srgbClr val="6A27DB"/>
              </a:buClr>
              <a:defRPr/>
            </a:lvl2pPr>
            <a:lvl3pPr>
              <a:buClr>
                <a:srgbClr val="6A27DB"/>
              </a:buClr>
              <a:defRPr/>
            </a:lvl3pPr>
            <a:lvl4pPr>
              <a:buClr>
                <a:srgbClr val="6A27DB"/>
              </a:buClr>
              <a:defRPr/>
            </a:lvl4pPr>
            <a:lvl5pPr>
              <a:buClr>
                <a:srgbClr val="6A27DB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A3AC0D-255A-4499-8E14-E3D88D13BE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096001" y="0"/>
            <a:ext cx="6095999" cy="6858000"/>
          </a:xfrm>
          <a:blipFill>
            <a:blip r:embed="rId2"/>
            <a:stretch>
              <a:fillRect/>
            </a:stretch>
          </a:blipFill>
        </p:spPr>
        <p:txBody>
          <a:bodyPr bIns="0" anchor="ctr" anchorCtr="0"/>
          <a:lstStyle>
            <a:lvl1pPr marL="0" indent="0" algn="ctr">
              <a:buFontTx/>
              <a:buNone/>
              <a:defRPr lang="en-US" sz="2000" b="1" kern="1200" dirty="0">
                <a:solidFill>
                  <a:schemeClr val="bg1"/>
                </a:solidFill>
                <a:latin typeface="TT Norms Pro" panose="02000803030000020004" pitchFamily="50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None/>
            </a:pPr>
            <a:r>
              <a:rPr lang="en-US"/>
              <a:t>Click icon to add picture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BFE520DD-E206-40AE-825E-FE94F46E0E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19" y="6255372"/>
            <a:ext cx="1061187" cy="18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8815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601" y="410369"/>
            <a:ext cx="5359398" cy="10455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1601" y="1600201"/>
            <a:ext cx="5359400" cy="4572000"/>
          </a:xfrm>
        </p:spPr>
        <p:txBody>
          <a:bodyPr/>
          <a:lstStyle>
            <a:lvl1pPr>
              <a:buClr>
                <a:srgbClr val="6A27DB"/>
              </a:buClr>
              <a:defRPr/>
            </a:lvl1pPr>
            <a:lvl2pPr>
              <a:buClr>
                <a:srgbClr val="6A27DB"/>
              </a:buClr>
              <a:defRPr/>
            </a:lvl2pPr>
            <a:lvl3pPr>
              <a:buClr>
                <a:srgbClr val="6A27DB"/>
              </a:buClr>
              <a:defRPr/>
            </a:lvl3pPr>
            <a:lvl4pPr>
              <a:buClr>
                <a:srgbClr val="6A27DB"/>
              </a:buClr>
              <a:defRPr/>
            </a:lvl4pPr>
            <a:lvl5pPr>
              <a:buClr>
                <a:srgbClr val="6A27DB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A3AC0D-255A-4499-8E14-E3D88D13BE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0" y="0"/>
            <a:ext cx="6095999" cy="6858000"/>
          </a:xfrm>
          <a:blipFill>
            <a:blip r:embed="rId2"/>
            <a:stretch>
              <a:fillRect/>
            </a:stretch>
          </a:blipFill>
        </p:spPr>
        <p:txBody>
          <a:bodyPr bIns="0" anchor="ctr" anchorCtr="0"/>
          <a:lstStyle>
            <a:lvl1pPr marL="0" indent="0" algn="ctr">
              <a:buFontTx/>
              <a:buNone/>
              <a:defRPr lang="en-US" sz="2000" b="1" kern="1200" dirty="0">
                <a:solidFill>
                  <a:schemeClr val="bg1"/>
                </a:solidFill>
                <a:latin typeface="TT Norms Pro" panose="02000803030000020004" pitchFamily="50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None/>
            </a:pPr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1746016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2505671"/>
            <a:ext cx="6686550" cy="1846659"/>
          </a:xfrm>
          <a:noFill/>
        </p:spPr>
        <p:txBody>
          <a:bodyPr wrap="square" lIns="0" rtlCol="0" anchor="ctr" anchorCtr="0">
            <a:spAutoFit/>
          </a:bodyPr>
          <a:lstStyle>
            <a:lvl1pPr>
              <a:defRPr kumimoji="0" lang="en-US" sz="6000" i="0" u="none" strike="noStrike" cap="none" spc="0" normalizeH="0" baseline="0" dirty="0">
                <a:ln>
                  <a:noFill/>
                </a:ln>
                <a:solidFill>
                  <a:srgbClr val="1D3557"/>
                </a:solidFill>
                <a:effectLst/>
                <a:uLnTx/>
                <a:uFillTx/>
                <a:latin typeface="TT Norms Pro Normal" panose="02000503030000020003" pitchFamily="50" charset="0"/>
                <a:ea typeface="+mn-ea"/>
                <a:cs typeface="+mn-cs"/>
              </a:defRPr>
            </a:lvl1pPr>
          </a:lstStyle>
          <a:p>
            <a:pPr marL="0"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8B1440-6DCA-4099-A45F-7AEB1AF0CC18}"/>
              </a:ext>
            </a:extLst>
          </p:cNvPr>
          <p:cNvSpPr/>
          <p:nvPr userDrawn="1"/>
        </p:nvSpPr>
        <p:spPr bwMode="blackGray">
          <a:xfrm>
            <a:off x="8132064" y="0"/>
            <a:ext cx="4059936" cy="6858000"/>
          </a:xfrm>
          <a:prstGeom prst="rect">
            <a:avLst/>
          </a:prstGeom>
          <a:solidFill>
            <a:srgbClr val="1D3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A80C2F5-2600-42DF-8FAA-9891C4DA9F2F}"/>
              </a:ext>
            </a:extLst>
          </p:cNvPr>
          <p:cNvGrpSpPr/>
          <p:nvPr userDrawn="1"/>
        </p:nvGrpSpPr>
        <p:grpSpPr>
          <a:xfrm>
            <a:off x="9630836" y="381000"/>
            <a:ext cx="2561163" cy="2080164"/>
            <a:chOff x="7530922" y="1348836"/>
            <a:chExt cx="4661078" cy="3785705"/>
          </a:xfrm>
          <a:solidFill>
            <a:schemeClr val="bg1">
              <a:alpha val="20000"/>
            </a:schemeClr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C6C5CA5-C7FA-4DA9-AC2A-2DD599EAFB51}"/>
                </a:ext>
              </a:extLst>
            </p:cNvPr>
            <p:cNvSpPr/>
            <p:nvPr/>
          </p:nvSpPr>
          <p:spPr>
            <a:xfrm>
              <a:off x="7530922" y="1348836"/>
              <a:ext cx="4661078" cy="3785705"/>
            </a:xfrm>
            <a:custGeom>
              <a:avLst/>
              <a:gdLst>
                <a:gd name="connsiteX0" fmla="*/ 2486027 w 4661078"/>
                <a:gd name="connsiteY0" fmla="*/ 456 h 3785705"/>
                <a:gd name="connsiteX1" fmla="*/ 3737215 w 4661078"/>
                <a:gd name="connsiteY1" fmla="*/ 700458 h 3785705"/>
                <a:gd name="connsiteX2" fmla="*/ 4645974 w 4661078"/>
                <a:gd name="connsiteY2" fmla="*/ 1149074 h 3785705"/>
                <a:gd name="connsiteX3" fmla="*/ 4661078 w 4661078"/>
                <a:gd name="connsiteY3" fmla="*/ 1170844 h 3785705"/>
                <a:gd name="connsiteX4" fmla="*/ 4661078 w 4661078"/>
                <a:gd name="connsiteY4" fmla="*/ 2158142 h 3785705"/>
                <a:gd name="connsiteX5" fmla="*/ 4641840 w 4661078"/>
                <a:gd name="connsiteY5" fmla="*/ 2151643 h 3785705"/>
                <a:gd name="connsiteX6" fmla="*/ 4525528 w 4661078"/>
                <a:gd name="connsiteY6" fmla="*/ 2137028 h 3785705"/>
                <a:gd name="connsiteX7" fmla="*/ 4397477 w 4661078"/>
                <a:gd name="connsiteY7" fmla="*/ 2153035 h 3785705"/>
                <a:gd name="connsiteX8" fmla="*/ 4377469 w 4661078"/>
                <a:gd name="connsiteY8" fmla="*/ 1652836 h 3785705"/>
                <a:gd name="connsiteX9" fmla="*/ 3413086 w 4661078"/>
                <a:gd name="connsiteY9" fmla="*/ 1244674 h 3785705"/>
                <a:gd name="connsiteX10" fmla="*/ 2592761 w 4661078"/>
                <a:gd name="connsiteY10" fmla="*/ 492376 h 3785705"/>
                <a:gd name="connsiteX11" fmla="*/ 1620375 w 4661078"/>
                <a:gd name="connsiteY11" fmla="*/ 1324706 h 3785705"/>
                <a:gd name="connsiteX12" fmla="*/ 1484321 w 4661078"/>
                <a:gd name="connsiteY12" fmla="*/ 1316703 h 3785705"/>
                <a:gd name="connsiteX13" fmla="*/ 495929 w 4661078"/>
                <a:gd name="connsiteY13" fmla="*/ 2305095 h 3785705"/>
                <a:gd name="connsiteX14" fmla="*/ 1484321 w 4661078"/>
                <a:gd name="connsiteY14" fmla="*/ 3293487 h 3785705"/>
                <a:gd name="connsiteX15" fmla="*/ 2460709 w 4661078"/>
                <a:gd name="connsiteY15" fmla="*/ 2421141 h 3785705"/>
                <a:gd name="connsiteX16" fmla="*/ 2168593 w 4661078"/>
                <a:gd name="connsiteY16" fmla="*/ 2489168 h 3785705"/>
                <a:gd name="connsiteX17" fmla="*/ 2140582 w 4661078"/>
                <a:gd name="connsiteY17" fmla="*/ 2493170 h 3785705"/>
                <a:gd name="connsiteX18" fmla="*/ 2048545 w 4661078"/>
                <a:gd name="connsiteY18" fmla="*/ 2453154 h 3785705"/>
                <a:gd name="connsiteX19" fmla="*/ 2048545 w 4661078"/>
                <a:gd name="connsiteY19" fmla="*/ 2269081 h 3785705"/>
                <a:gd name="connsiteX20" fmla="*/ 2580756 w 4661078"/>
                <a:gd name="connsiteY20" fmla="*/ 1736869 h 3785705"/>
                <a:gd name="connsiteX21" fmla="*/ 2856866 w 4661078"/>
                <a:gd name="connsiteY21" fmla="*/ 1736869 h 3785705"/>
                <a:gd name="connsiteX22" fmla="*/ 3385075 w 4661078"/>
                <a:gd name="connsiteY22" fmla="*/ 2269081 h 3785705"/>
                <a:gd name="connsiteX23" fmla="*/ 3421090 w 4661078"/>
                <a:gd name="connsiteY23" fmla="*/ 2389129 h 3785705"/>
                <a:gd name="connsiteX24" fmla="*/ 3265028 w 4661078"/>
                <a:gd name="connsiteY24" fmla="*/ 2489168 h 3785705"/>
                <a:gd name="connsiteX25" fmla="*/ 2960907 w 4661078"/>
                <a:gd name="connsiteY25" fmla="*/ 2421141 h 3785705"/>
                <a:gd name="connsiteX26" fmla="*/ 1484321 w 4661078"/>
                <a:gd name="connsiteY26" fmla="*/ 3785683 h 3785705"/>
                <a:gd name="connsiteX27" fmla="*/ 19740 w 4661078"/>
                <a:gd name="connsiteY27" fmla="*/ 2549192 h 3785705"/>
                <a:gd name="connsiteX28" fmla="*/ 1240224 w 4661078"/>
                <a:gd name="connsiteY28" fmla="*/ 844515 h 3785705"/>
                <a:gd name="connsiteX29" fmla="*/ 1824456 w 4661078"/>
                <a:gd name="connsiteY29" fmla="*/ 188255 h 3785705"/>
                <a:gd name="connsiteX30" fmla="*/ 2486027 w 4661078"/>
                <a:gd name="connsiteY30" fmla="*/ 456 h 378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661078" h="3785705">
                  <a:moveTo>
                    <a:pt x="2486027" y="456"/>
                  </a:moveTo>
                  <a:cubicBezTo>
                    <a:pt x="2982212" y="-12246"/>
                    <a:pt x="3470359" y="241026"/>
                    <a:pt x="3737215" y="700458"/>
                  </a:cubicBezTo>
                  <a:cubicBezTo>
                    <a:pt x="4099859" y="712963"/>
                    <a:pt x="4426551" y="883343"/>
                    <a:pt x="4645974" y="1149074"/>
                  </a:cubicBezTo>
                  <a:lnTo>
                    <a:pt x="4661078" y="1170844"/>
                  </a:lnTo>
                  <a:lnTo>
                    <a:pt x="4661078" y="2158142"/>
                  </a:lnTo>
                  <a:lnTo>
                    <a:pt x="4641840" y="2151643"/>
                  </a:lnTo>
                  <a:cubicBezTo>
                    <a:pt x="4604434" y="2143031"/>
                    <a:pt x="4565544" y="2138029"/>
                    <a:pt x="4525528" y="2137028"/>
                  </a:cubicBezTo>
                  <a:cubicBezTo>
                    <a:pt x="4481511" y="2137028"/>
                    <a:pt x="4437493" y="2145032"/>
                    <a:pt x="4397477" y="2153035"/>
                  </a:cubicBezTo>
                  <a:cubicBezTo>
                    <a:pt x="4449498" y="1988970"/>
                    <a:pt x="4441495" y="1812900"/>
                    <a:pt x="4377469" y="1652836"/>
                  </a:cubicBezTo>
                  <a:cubicBezTo>
                    <a:pt x="4225409" y="1272685"/>
                    <a:pt x="3793237" y="1092614"/>
                    <a:pt x="3413086" y="1244674"/>
                  </a:cubicBezTo>
                  <a:cubicBezTo>
                    <a:pt x="3345059" y="832511"/>
                    <a:pt x="3004925" y="524388"/>
                    <a:pt x="2592761" y="492376"/>
                  </a:cubicBezTo>
                  <a:cubicBezTo>
                    <a:pt x="2096564" y="456361"/>
                    <a:pt x="1660391" y="828509"/>
                    <a:pt x="1620375" y="1324706"/>
                  </a:cubicBezTo>
                  <a:cubicBezTo>
                    <a:pt x="1576358" y="1320704"/>
                    <a:pt x="1528338" y="1316703"/>
                    <a:pt x="1484321" y="1316703"/>
                  </a:cubicBezTo>
                  <a:cubicBezTo>
                    <a:pt x="936103" y="1316703"/>
                    <a:pt x="495929" y="1756877"/>
                    <a:pt x="495929" y="2305095"/>
                  </a:cubicBezTo>
                  <a:cubicBezTo>
                    <a:pt x="495929" y="2853313"/>
                    <a:pt x="940105" y="3293487"/>
                    <a:pt x="1484321" y="3293487"/>
                  </a:cubicBezTo>
                  <a:cubicBezTo>
                    <a:pt x="1984520" y="3293487"/>
                    <a:pt x="2404686" y="2917338"/>
                    <a:pt x="2460709" y="2421141"/>
                  </a:cubicBezTo>
                  <a:lnTo>
                    <a:pt x="2168593" y="2489168"/>
                  </a:lnTo>
                  <a:cubicBezTo>
                    <a:pt x="2160590" y="2493170"/>
                    <a:pt x="2148585" y="2493170"/>
                    <a:pt x="2140582" y="2493170"/>
                  </a:cubicBezTo>
                  <a:cubicBezTo>
                    <a:pt x="2104567" y="2493170"/>
                    <a:pt x="2072554" y="2477163"/>
                    <a:pt x="2048545" y="2453154"/>
                  </a:cubicBezTo>
                  <a:cubicBezTo>
                    <a:pt x="1996524" y="2405135"/>
                    <a:pt x="1996524" y="2321101"/>
                    <a:pt x="2048545" y="2269081"/>
                  </a:cubicBezTo>
                  <a:lnTo>
                    <a:pt x="2580756" y="1736869"/>
                  </a:lnTo>
                  <a:cubicBezTo>
                    <a:pt x="2656786" y="1660839"/>
                    <a:pt x="2780836" y="1660839"/>
                    <a:pt x="2856866" y="1736869"/>
                  </a:cubicBezTo>
                  <a:lnTo>
                    <a:pt x="3385075" y="2269081"/>
                  </a:lnTo>
                  <a:cubicBezTo>
                    <a:pt x="3417088" y="2301094"/>
                    <a:pt x="3429093" y="2345111"/>
                    <a:pt x="3421090" y="2389129"/>
                  </a:cubicBezTo>
                  <a:cubicBezTo>
                    <a:pt x="3405083" y="2457155"/>
                    <a:pt x="3337056" y="2505175"/>
                    <a:pt x="3265028" y="2489168"/>
                  </a:cubicBezTo>
                  <a:lnTo>
                    <a:pt x="2960907" y="2421141"/>
                  </a:lnTo>
                  <a:cubicBezTo>
                    <a:pt x="2900883" y="3189446"/>
                    <a:pt x="2256628" y="3785683"/>
                    <a:pt x="1484321" y="3785683"/>
                  </a:cubicBezTo>
                  <a:cubicBezTo>
                    <a:pt x="756032" y="3789684"/>
                    <a:pt x="139787" y="3265476"/>
                    <a:pt x="19740" y="2549192"/>
                  </a:cubicBezTo>
                  <a:cubicBezTo>
                    <a:pt x="-112313" y="1740871"/>
                    <a:pt x="431903" y="976568"/>
                    <a:pt x="1240224" y="844515"/>
                  </a:cubicBezTo>
                  <a:cubicBezTo>
                    <a:pt x="1360272" y="568406"/>
                    <a:pt x="1564353" y="340315"/>
                    <a:pt x="1824456" y="188255"/>
                  </a:cubicBezTo>
                  <a:cubicBezTo>
                    <a:pt x="2033289" y="66957"/>
                    <a:pt x="2260488" y="6230"/>
                    <a:pt x="2486027" y="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CAAC91D-07C0-46BF-A2CA-576696664DD8}"/>
                </a:ext>
              </a:extLst>
            </p:cNvPr>
            <p:cNvSpPr/>
            <p:nvPr/>
          </p:nvSpPr>
          <p:spPr>
            <a:xfrm>
              <a:off x="9983627" y="4616592"/>
              <a:ext cx="2208373" cy="513925"/>
            </a:xfrm>
            <a:custGeom>
              <a:avLst/>
              <a:gdLst>
                <a:gd name="connsiteX0" fmla="*/ 2208373 w 2208373"/>
                <a:gd name="connsiteY0" fmla="*/ 0 h 513925"/>
                <a:gd name="connsiteX1" fmla="*/ 2208373 w 2208373"/>
                <a:gd name="connsiteY1" fmla="*/ 505105 h 513925"/>
                <a:gd name="connsiteX2" fmla="*/ 2186422 w 2208373"/>
                <a:gd name="connsiteY2" fmla="*/ 508433 h 513925"/>
                <a:gd name="connsiteX3" fmla="*/ 2076825 w 2208373"/>
                <a:gd name="connsiteY3" fmla="*/ 513925 h 513925"/>
                <a:gd name="connsiteX4" fmla="*/ 0 w 2208373"/>
                <a:gd name="connsiteY4" fmla="*/ 513925 h 513925"/>
                <a:gd name="connsiteX5" fmla="*/ 500199 w 2208373"/>
                <a:gd name="connsiteY5" fmla="*/ 21730 h 513925"/>
                <a:gd name="connsiteX6" fmla="*/ 2072823 w 2208373"/>
                <a:gd name="connsiteY6" fmla="*/ 21730 h 513925"/>
                <a:gd name="connsiteX7" fmla="*/ 2183883 w 2208373"/>
                <a:gd name="connsiteY7" fmla="*/ 7998 h 513925"/>
                <a:gd name="connsiteX8" fmla="*/ 2208373 w 2208373"/>
                <a:gd name="connsiteY8" fmla="*/ 0 h 51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8373" h="513925">
                  <a:moveTo>
                    <a:pt x="2208373" y="0"/>
                  </a:moveTo>
                  <a:lnTo>
                    <a:pt x="2208373" y="505105"/>
                  </a:lnTo>
                  <a:lnTo>
                    <a:pt x="2186422" y="508433"/>
                  </a:lnTo>
                  <a:cubicBezTo>
                    <a:pt x="2150401" y="512065"/>
                    <a:pt x="2113840" y="513925"/>
                    <a:pt x="2076825" y="513925"/>
                  </a:cubicBezTo>
                  <a:lnTo>
                    <a:pt x="0" y="513925"/>
                  </a:lnTo>
                  <a:cubicBezTo>
                    <a:pt x="196078" y="385874"/>
                    <a:pt x="368147" y="217808"/>
                    <a:pt x="500199" y="21730"/>
                  </a:cubicBezTo>
                  <a:lnTo>
                    <a:pt x="2072823" y="21730"/>
                  </a:lnTo>
                  <a:cubicBezTo>
                    <a:pt x="2110838" y="20730"/>
                    <a:pt x="2147978" y="16040"/>
                    <a:pt x="2183883" y="7998"/>
                  </a:cubicBezTo>
                  <a:lnTo>
                    <a:pt x="220837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887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with sub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2095501"/>
            <a:ext cx="11430000" cy="1333500"/>
          </a:xfrm>
        </p:spPr>
        <p:txBody>
          <a:bodyPr tIns="0" bIns="0" anchor="t" anchorCtr="0"/>
          <a:lstStyle>
            <a:lvl1pPr algn="l">
              <a:defRPr kumimoji="0" lang="en-US" sz="6000" b="1" i="0" u="none" strike="noStrike" kern="1200" cap="none" spc="0" normalizeH="0" baseline="0" dirty="0">
                <a:ln>
                  <a:noFill/>
                </a:ln>
                <a:solidFill>
                  <a:srgbClr val="1D3557"/>
                </a:solidFill>
                <a:effectLst/>
                <a:uLnTx/>
                <a:uFillTx/>
                <a:latin typeface="TT Norms Pro Normal" panose="02000503030000020003" pitchFamily="50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18" y="3429001"/>
            <a:ext cx="11428511" cy="523220"/>
          </a:xfrm>
          <a:noFill/>
        </p:spPr>
        <p:txBody>
          <a:bodyPr vert="horz" wrap="square" lIns="0" tIns="45720" rIns="91440" bIns="45720" rtlCol="0">
            <a:spAutoFit/>
          </a:bodyPr>
          <a:lstStyle>
            <a:lvl1pPr>
              <a:defRPr kumimoji="0" lang="en-US" sz="2800" b="1" i="0" u="none" strike="noStrike" cap="none" spc="0" normalizeH="0" baseline="0" dirty="0">
                <a:ln>
                  <a:noFill/>
                </a:ln>
                <a:solidFill>
                  <a:srgbClr val="8F57E7"/>
                </a:solidFill>
                <a:effectLst/>
                <a:uLnTx/>
                <a:uFillTx/>
                <a:latin typeface="+mj-lt"/>
              </a:defRPr>
            </a:lvl1pPr>
          </a:lstStyle>
          <a:p>
            <a:pPr marL="0"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72348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f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9CE05D-3B2D-433B-90F6-EE61E8D8162F}"/>
              </a:ext>
            </a:extLst>
          </p:cNvPr>
          <p:cNvSpPr/>
          <p:nvPr userDrawn="1"/>
        </p:nvSpPr>
        <p:spPr>
          <a:xfrm>
            <a:off x="0" y="0"/>
            <a:ext cx="5718544" cy="6858000"/>
          </a:xfrm>
          <a:prstGeom prst="rect">
            <a:avLst/>
          </a:prstGeom>
          <a:solidFill>
            <a:srgbClr val="1D3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EF9DBF-2505-4E5B-B551-2D8A12403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8" y="410369"/>
            <a:ext cx="4954573" cy="10455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510BE1-3E8C-48F4-B502-C5F96C845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2045615"/>
            <a:ext cx="4954571" cy="4072381"/>
          </a:xfrm>
        </p:spPr>
        <p:txBody>
          <a:bodyPr/>
          <a:lstStyle>
            <a:lvl1pPr>
              <a:buClr>
                <a:srgbClr val="B48FEF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B48FEF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B48FEF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B48FEF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B48FEF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2F166B49-6FF9-4814-A1DD-F80E8BAAB0D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553122" y="518754"/>
            <a:ext cx="4714875" cy="2731398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screenshot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7F6D584A-D424-45BC-BE80-5D57F66988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53122" y="3528653"/>
            <a:ext cx="4714875" cy="2731398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screenshot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65AF60BF-0F5D-7240-ADB3-8513B8BA4FEF}"/>
              </a:ext>
            </a:extLst>
          </p:cNvPr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0998" y="6256874"/>
            <a:ext cx="1061187" cy="27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60399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AC4B-457A-42BC-9DDE-BB15FDC8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DCC76F1-7E63-42EF-9A8E-C8DBCAFEA8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1653412"/>
            <a:ext cx="3572928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96280488-DEC8-46B8-8B05-4CD854ABF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9528" y="1653412"/>
            <a:ext cx="3572935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59B54BBE-ED8C-4BD7-9695-45FA4F11DC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38062" y="1653412"/>
            <a:ext cx="3572936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034F349-B2BC-474F-9789-0CA15B873F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0997" y="2390775"/>
            <a:ext cx="3572931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5502DC31-806C-4E73-A9D6-02FCBC1223A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09531" y="2390775"/>
            <a:ext cx="3572936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D0C99260-B16C-40C5-86C9-4247ECDBA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238062" y="2390775"/>
            <a:ext cx="3572936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717087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AC4B-457A-42BC-9DDE-BB15FDC8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DCC76F1-7E63-42EF-9A8E-C8DBCAFEA8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1653412"/>
            <a:ext cx="2590800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96280488-DEC8-46B8-8B05-4CD854ABF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27399" y="1653412"/>
            <a:ext cx="2590800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59B54BBE-ED8C-4BD7-9695-45FA4F11DC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3798" y="1653412"/>
            <a:ext cx="2590800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32CA8372-0C47-4DF5-B0BA-332486427F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220198" y="1653412"/>
            <a:ext cx="2590800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034F349-B2BC-474F-9789-0CA15B873F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0998" y="2390775"/>
            <a:ext cx="2590802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5502DC31-806C-4E73-A9D6-02FCBC1223A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27397" y="2390775"/>
            <a:ext cx="2590802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D0C99260-B16C-40C5-86C9-4247ECDBA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73796" y="2390775"/>
            <a:ext cx="2590802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FF3CB417-A654-417D-9AD5-7B0167A58E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220196" y="2390775"/>
            <a:ext cx="2590802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5066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AC4B-457A-42BC-9DDE-BB15FDC8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DCC76F1-7E63-42EF-9A8E-C8DBCAFEA8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1653412"/>
            <a:ext cx="2001521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96280488-DEC8-46B8-8B05-4CD854ABF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38119" y="1653412"/>
            <a:ext cx="2001522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59B54BBE-ED8C-4BD7-9695-45FA4F11DC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95238" y="1653412"/>
            <a:ext cx="2001522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32CA8372-0C47-4DF5-B0BA-332486427F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52358" y="1653412"/>
            <a:ext cx="2001522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034F349-B2BC-474F-9789-0CA15B873F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0998" y="2390775"/>
            <a:ext cx="2001523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5502DC31-806C-4E73-A9D6-02FCBC1223A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118" y="2390775"/>
            <a:ext cx="2001523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D0C99260-B16C-40C5-86C9-4247ECDBA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95238" y="2390775"/>
            <a:ext cx="2001523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FF3CB417-A654-417D-9AD5-7B0167A58E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452356" y="2390775"/>
            <a:ext cx="2001523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17">
            <a:extLst>
              <a:ext uri="{FF2B5EF4-FFF2-40B4-BE49-F238E27FC236}">
                <a16:creationId xmlns:a16="http://schemas.microsoft.com/office/drawing/2014/main" id="{D3BD7AA3-9583-4B19-84BF-4FD81E876A6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809476" y="1653412"/>
            <a:ext cx="2001522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3">
            <a:extLst>
              <a:ext uri="{FF2B5EF4-FFF2-40B4-BE49-F238E27FC236}">
                <a16:creationId xmlns:a16="http://schemas.microsoft.com/office/drawing/2014/main" id="{559FAECD-9D15-4C0D-8FD9-55DA8198F61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809474" y="2390775"/>
            <a:ext cx="2001523" cy="37081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58131456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AC4B-457A-42BC-9DDE-BB15FDC8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DCC76F1-7E63-42EF-9A8E-C8DBCAFEA8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3291712"/>
            <a:ext cx="3572928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96280488-DEC8-46B8-8B05-4CD854ABF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9528" y="3291712"/>
            <a:ext cx="3572935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59B54BBE-ED8C-4BD7-9695-45FA4F11DC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38062" y="3291712"/>
            <a:ext cx="3572936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034F349-B2BC-474F-9789-0CA15B873F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0997" y="4029075"/>
            <a:ext cx="3572931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5502DC31-806C-4E73-A9D6-02FCBC1223A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09531" y="4029075"/>
            <a:ext cx="3572936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D0C99260-B16C-40C5-86C9-4247ECDBA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238062" y="4029075"/>
            <a:ext cx="3572936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DD98862-BBA7-4DA6-9CD9-2DCD97F8974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81000" y="1455738"/>
            <a:ext cx="3573463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739FF337-6518-45D9-A954-1788407D63B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09000" y="1455738"/>
            <a:ext cx="3573463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D97A646D-3620-4AFE-8309-5B1D950DD7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37535" y="1455738"/>
            <a:ext cx="3573463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72008086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1" y="2491690"/>
            <a:ext cx="11293474" cy="1015663"/>
          </a:xfrm>
          <a:noFill/>
        </p:spPr>
        <p:txBody>
          <a:bodyPr wrap="square" lIns="0" tIns="45720" rIns="91440" bIns="45720" rtlCol="0">
            <a:spAutoFit/>
          </a:bodyPr>
          <a:lstStyle>
            <a:lvl1pPr>
              <a:defRPr kumimoji="0" lang="en-US" sz="6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719979"/>
            <a:ext cx="11293475" cy="523220"/>
          </a:xfrm>
          <a:noFill/>
        </p:spPr>
        <p:txBody>
          <a:bodyPr wrap="square" lIns="0" tIns="45720" rIns="91440" bIns="45720" rtlCol="0">
            <a:spAutoFit/>
          </a:bodyPr>
          <a:lstStyle>
            <a:lvl1pPr marL="0" indent="0">
              <a:buNone/>
              <a:defRPr kumimoji="0" lang="en-US" sz="2800" b="1" i="0" u="none" strike="noStrike" cap="none" spc="0" normalizeH="0" baseline="0" dirty="0">
                <a:ln>
                  <a:noFill/>
                </a:ln>
                <a:solidFill>
                  <a:srgbClr val="B48FEF"/>
                </a:solidFill>
                <a:effectLst/>
                <a:uLnTx/>
                <a:uFillTx/>
                <a:latin typeface="+mj-lt"/>
              </a:defRPr>
            </a:lvl1pPr>
          </a:lstStyle>
          <a:p>
            <a:pPr marL="306933" marR="0" lvl="0" indent="-306933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Click to edit Master subtitle style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D4444F-A8A2-4EFC-8067-E7F60077CDB0}"/>
              </a:ext>
            </a:extLst>
          </p:cNvPr>
          <p:cNvGrpSpPr/>
          <p:nvPr userDrawn="1"/>
        </p:nvGrpSpPr>
        <p:grpSpPr bwMode="black">
          <a:xfrm>
            <a:off x="7530922" y="1348836"/>
            <a:ext cx="4661078" cy="3785705"/>
            <a:chOff x="7530922" y="1348836"/>
            <a:chExt cx="4661078" cy="3785705"/>
          </a:xfrm>
          <a:solidFill>
            <a:schemeClr val="bg1">
              <a:alpha val="20000"/>
            </a:schemeClr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AE749C0-8B95-4D55-AA0A-5B8D50B767B0}"/>
                </a:ext>
              </a:extLst>
            </p:cNvPr>
            <p:cNvSpPr/>
            <p:nvPr/>
          </p:nvSpPr>
          <p:spPr bwMode="black">
            <a:xfrm>
              <a:off x="7530922" y="1348836"/>
              <a:ext cx="4661078" cy="3785705"/>
            </a:xfrm>
            <a:custGeom>
              <a:avLst/>
              <a:gdLst>
                <a:gd name="connsiteX0" fmla="*/ 2486027 w 4661078"/>
                <a:gd name="connsiteY0" fmla="*/ 456 h 3785705"/>
                <a:gd name="connsiteX1" fmla="*/ 3737215 w 4661078"/>
                <a:gd name="connsiteY1" fmla="*/ 700458 h 3785705"/>
                <a:gd name="connsiteX2" fmla="*/ 4645974 w 4661078"/>
                <a:gd name="connsiteY2" fmla="*/ 1149074 h 3785705"/>
                <a:gd name="connsiteX3" fmla="*/ 4661078 w 4661078"/>
                <a:gd name="connsiteY3" fmla="*/ 1170844 h 3785705"/>
                <a:gd name="connsiteX4" fmla="*/ 4661078 w 4661078"/>
                <a:gd name="connsiteY4" fmla="*/ 2158142 h 3785705"/>
                <a:gd name="connsiteX5" fmla="*/ 4641840 w 4661078"/>
                <a:gd name="connsiteY5" fmla="*/ 2151643 h 3785705"/>
                <a:gd name="connsiteX6" fmla="*/ 4525528 w 4661078"/>
                <a:gd name="connsiteY6" fmla="*/ 2137028 h 3785705"/>
                <a:gd name="connsiteX7" fmla="*/ 4397477 w 4661078"/>
                <a:gd name="connsiteY7" fmla="*/ 2153035 h 3785705"/>
                <a:gd name="connsiteX8" fmla="*/ 4377469 w 4661078"/>
                <a:gd name="connsiteY8" fmla="*/ 1652836 h 3785705"/>
                <a:gd name="connsiteX9" fmla="*/ 3413086 w 4661078"/>
                <a:gd name="connsiteY9" fmla="*/ 1244674 h 3785705"/>
                <a:gd name="connsiteX10" fmla="*/ 2592761 w 4661078"/>
                <a:gd name="connsiteY10" fmla="*/ 492376 h 3785705"/>
                <a:gd name="connsiteX11" fmla="*/ 1620375 w 4661078"/>
                <a:gd name="connsiteY11" fmla="*/ 1324706 h 3785705"/>
                <a:gd name="connsiteX12" fmla="*/ 1484321 w 4661078"/>
                <a:gd name="connsiteY12" fmla="*/ 1316703 h 3785705"/>
                <a:gd name="connsiteX13" fmla="*/ 495929 w 4661078"/>
                <a:gd name="connsiteY13" fmla="*/ 2305095 h 3785705"/>
                <a:gd name="connsiteX14" fmla="*/ 1484321 w 4661078"/>
                <a:gd name="connsiteY14" fmla="*/ 3293487 h 3785705"/>
                <a:gd name="connsiteX15" fmla="*/ 2460709 w 4661078"/>
                <a:gd name="connsiteY15" fmla="*/ 2421141 h 3785705"/>
                <a:gd name="connsiteX16" fmla="*/ 2168593 w 4661078"/>
                <a:gd name="connsiteY16" fmla="*/ 2489168 h 3785705"/>
                <a:gd name="connsiteX17" fmla="*/ 2140582 w 4661078"/>
                <a:gd name="connsiteY17" fmla="*/ 2493170 h 3785705"/>
                <a:gd name="connsiteX18" fmla="*/ 2048545 w 4661078"/>
                <a:gd name="connsiteY18" fmla="*/ 2453154 h 3785705"/>
                <a:gd name="connsiteX19" fmla="*/ 2048545 w 4661078"/>
                <a:gd name="connsiteY19" fmla="*/ 2269081 h 3785705"/>
                <a:gd name="connsiteX20" fmla="*/ 2580756 w 4661078"/>
                <a:gd name="connsiteY20" fmla="*/ 1736869 h 3785705"/>
                <a:gd name="connsiteX21" fmla="*/ 2856866 w 4661078"/>
                <a:gd name="connsiteY21" fmla="*/ 1736869 h 3785705"/>
                <a:gd name="connsiteX22" fmla="*/ 3385075 w 4661078"/>
                <a:gd name="connsiteY22" fmla="*/ 2269081 h 3785705"/>
                <a:gd name="connsiteX23" fmla="*/ 3421090 w 4661078"/>
                <a:gd name="connsiteY23" fmla="*/ 2389129 h 3785705"/>
                <a:gd name="connsiteX24" fmla="*/ 3265028 w 4661078"/>
                <a:gd name="connsiteY24" fmla="*/ 2489168 h 3785705"/>
                <a:gd name="connsiteX25" fmla="*/ 2960907 w 4661078"/>
                <a:gd name="connsiteY25" fmla="*/ 2421141 h 3785705"/>
                <a:gd name="connsiteX26" fmla="*/ 1484321 w 4661078"/>
                <a:gd name="connsiteY26" fmla="*/ 3785683 h 3785705"/>
                <a:gd name="connsiteX27" fmla="*/ 19740 w 4661078"/>
                <a:gd name="connsiteY27" fmla="*/ 2549192 h 3785705"/>
                <a:gd name="connsiteX28" fmla="*/ 1240224 w 4661078"/>
                <a:gd name="connsiteY28" fmla="*/ 844515 h 3785705"/>
                <a:gd name="connsiteX29" fmla="*/ 1824456 w 4661078"/>
                <a:gd name="connsiteY29" fmla="*/ 188255 h 3785705"/>
                <a:gd name="connsiteX30" fmla="*/ 2486027 w 4661078"/>
                <a:gd name="connsiteY30" fmla="*/ 456 h 378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661078" h="3785705">
                  <a:moveTo>
                    <a:pt x="2486027" y="456"/>
                  </a:moveTo>
                  <a:cubicBezTo>
                    <a:pt x="2982212" y="-12246"/>
                    <a:pt x="3470359" y="241026"/>
                    <a:pt x="3737215" y="700458"/>
                  </a:cubicBezTo>
                  <a:cubicBezTo>
                    <a:pt x="4099859" y="712963"/>
                    <a:pt x="4426551" y="883343"/>
                    <a:pt x="4645974" y="1149074"/>
                  </a:cubicBezTo>
                  <a:lnTo>
                    <a:pt x="4661078" y="1170844"/>
                  </a:lnTo>
                  <a:lnTo>
                    <a:pt x="4661078" y="2158142"/>
                  </a:lnTo>
                  <a:lnTo>
                    <a:pt x="4641840" y="2151643"/>
                  </a:lnTo>
                  <a:cubicBezTo>
                    <a:pt x="4604434" y="2143031"/>
                    <a:pt x="4565544" y="2138029"/>
                    <a:pt x="4525528" y="2137028"/>
                  </a:cubicBezTo>
                  <a:cubicBezTo>
                    <a:pt x="4481511" y="2137028"/>
                    <a:pt x="4437493" y="2145032"/>
                    <a:pt x="4397477" y="2153035"/>
                  </a:cubicBezTo>
                  <a:cubicBezTo>
                    <a:pt x="4449498" y="1988970"/>
                    <a:pt x="4441495" y="1812900"/>
                    <a:pt x="4377469" y="1652836"/>
                  </a:cubicBezTo>
                  <a:cubicBezTo>
                    <a:pt x="4225409" y="1272685"/>
                    <a:pt x="3793237" y="1092614"/>
                    <a:pt x="3413086" y="1244674"/>
                  </a:cubicBezTo>
                  <a:cubicBezTo>
                    <a:pt x="3345059" y="832511"/>
                    <a:pt x="3004925" y="524388"/>
                    <a:pt x="2592761" y="492376"/>
                  </a:cubicBezTo>
                  <a:cubicBezTo>
                    <a:pt x="2096564" y="456361"/>
                    <a:pt x="1660391" y="828509"/>
                    <a:pt x="1620375" y="1324706"/>
                  </a:cubicBezTo>
                  <a:cubicBezTo>
                    <a:pt x="1576358" y="1320704"/>
                    <a:pt x="1528338" y="1316703"/>
                    <a:pt x="1484321" y="1316703"/>
                  </a:cubicBezTo>
                  <a:cubicBezTo>
                    <a:pt x="936103" y="1316703"/>
                    <a:pt x="495929" y="1756877"/>
                    <a:pt x="495929" y="2305095"/>
                  </a:cubicBezTo>
                  <a:cubicBezTo>
                    <a:pt x="495929" y="2853313"/>
                    <a:pt x="940105" y="3293487"/>
                    <a:pt x="1484321" y="3293487"/>
                  </a:cubicBezTo>
                  <a:cubicBezTo>
                    <a:pt x="1984520" y="3293487"/>
                    <a:pt x="2404686" y="2917338"/>
                    <a:pt x="2460709" y="2421141"/>
                  </a:cubicBezTo>
                  <a:lnTo>
                    <a:pt x="2168593" y="2489168"/>
                  </a:lnTo>
                  <a:cubicBezTo>
                    <a:pt x="2160590" y="2493170"/>
                    <a:pt x="2148585" y="2493170"/>
                    <a:pt x="2140582" y="2493170"/>
                  </a:cubicBezTo>
                  <a:cubicBezTo>
                    <a:pt x="2104567" y="2493170"/>
                    <a:pt x="2072554" y="2477163"/>
                    <a:pt x="2048545" y="2453154"/>
                  </a:cubicBezTo>
                  <a:cubicBezTo>
                    <a:pt x="1996524" y="2405135"/>
                    <a:pt x="1996524" y="2321101"/>
                    <a:pt x="2048545" y="2269081"/>
                  </a:cubicBezTo>
                  <a:lnTo>
                    <a:pt x="2580756" y="1736869"/>
                  </a:lnTo>
                  <a:cubicBezTo>
                    <a:pt x="2656786" y="1660839"/>
                    <a:pt x="2780836" y="1660839"/>
                    <a:pt x="2856866" y="1736869"/>
                  </a:cubicBezTo>
                  <a:lnTo>
                    <a:pt x="3385075" y="2269081"/>
                  </a:lnTo>
                  <a:cubicBezTo>
                    <a:pt x="3417088" y="2301094"/>
                    <a:pt x="3429093" y="2345111"/>
                    <a:pt x="3421090" y="2389129"/>
                  </a:cubicBezTo>
                  <a:cubicBezTo>
                    <a:pt x="3405083" y="2457155"/>
                    <a:pt x="3337056" y="2505175"/>
                    <a:pt x="3265028" y="2489168"/>
                  </a:cubicBezTo>
                  <a:lnTo>
                    <a:pt x="2960907" y="2421141"/>
                  </a:lnTo>
                  <a:cubicBezTo>
                    <a:pt x="2900883" y="3189446"/>
                    <a:pt x="2256628" y="3785683"/>
                    <a:pt x="1484321" y="3785683"/>
                  </a:cubicBezTo>
                  <a:cubicBezTo>
                    <a:pt x="756032" y="3789684"/>
                    <a:pt x="139787" y="3265476"/>
                    <a:pt x="19740" y="2549192"/>
                  </a:cubicBezTo>
                  <a:cubicBezTo>
                    <a:pt x="-112313" y="1740871"/>
                    <a:pt x="431903" y="976568"/>
                    <a:pt x="1240224" y="844515"/>
                  </a:cubicBezTo>
                  <a:cubicBezTo>
                    <a:pt x="1360272" y="568406"/>
                    <a:pt x="1564353" y="340315"/>
                    <a:pt x="1824456" y="188255"/>
                  </a:cubicBezTo>
                  <a:cubicBezTo>
                    <a:pt x="2033289" y="66957"/>
                    <a:pt x="2260488" y="6230"/>
                    <a:pt x="2486027" y="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D310157-0DB5-41C4-AFCA-14DD18CB6EFC}"/>
                </a:ext>
              </a:extLst>
            </p:cNvPr>
            <p:cNvSpPr/>
            <p:nvPr/>
          </p:nvSpPr>
          <p:spPr bwMode="black">
            <a:xfrm>
              <a:off x="9983627" y="4616592"/>
              <a:ext cx="2208373" cy="513925"/>
            </a:xfrm>
            <a:custGeom>
              <a:avLst/>
              <a:gdLst>
                <a:gd name="connsiteX0" fmla="*/ 2208373 w 2208373"/>
                <a:gd name="connsiteY0" fmla="*/ 0 h 513925"/>
                <a:gd name="connsiteX1" fmla="*/ 2208373 w 2208373"/>
                <a:gd name="connsiteY1" fmla="*/ 505105 h 513925"/>
                <a:gd name="connsiteX2" fmla="*/ 2186422 w 2208373"/>
                <a:gd name="connsiteY2" fmla="*/ 508433 h 513925"/>
                <a:gd name="connsiteX3" fmla="*/ 2076825 w 2208373"/>
                <a:gd name="connsiteY3" fmla="*/ 513925 h 513925"/>
                <a:gd name="connsiteX4" fmla="*/ 0 w 2208373"/>
                <a:gd name="connsiteY4" fmla="*/ 513925 h 513925"/>
                <a:gd name="connsiteX5" fmla="*/ 500199 w 2208373"/>
                <a:gd name="connsiteY5" fmla="*/ 21730 h 513925"/>
                <a:gd name="connsiteX6" fmla="*/ 2072823 w 2208373"/>
                <a:gd name="connsiteY6" fmla="*/ 21730 h 513925"/>
                <a:gd name="connsiteX7" fmla="*/ 2183883 w 2208373"/>
                <a:gd name="connsiteY7" fmla="*/ 7998 h 513925"/>
                <a:gd name="connsiteX8" fmla="*/ 2208373 w 2208373"/>
                <a:gd name="connsiteY8" fmla="*/ 0 h 51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8373" h="513925">
                  <a:moveTo>
                    <a:pt x="2208373" y="0"/>
                  </a:moveTo>
                  <a:lnTo>
                    <a:pt x="2208373" y="505105"/>
                  </a:lnTo>
                  <a:lnTo>
                    <a:pt x="2186422" y="508433"/>
                  </a:lnTo>
                  <a:cubicBezTo>
                    <a:pt x="2150401" y="512065"/>
                    <a:pt x="2113840" y="513925"/>
                    <a:pt x="2076825" y="513925"/>
                  </a:cubicBezTo>
                  <a:lnTo>
                    <a:pt x="0" y="513925"/>
                  </a:lnTo>
                  <a:cubicBezTo>
                    <a:pt x="196078" y="385874"/>
                    <a:pt x="368147" y="217808"/>
                    <a:pt x="500199" y="21730"/>
                  </a:cubicBezTo>
                  <a:lnTo>
                    <a:pt x="2072823" y="21730"/>
                  </a:lnTo>
                  <a:cubicBezTo>
                    <a:pt x="2110838" y="20730"/>
                    <a:pt x="2147978" y="16040"/>
                    <a:pt x="2183883" y="7998"/>
                  </a:cubicBezTo>
                  <a:lnTo>
                    <a:pt x="220837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5" name="Graphic 4">
            <a:extLst>
              <a:ext uri="{FF2B5EF4-FFF2-40B4-BE49-F238E27FC236}">
                <a16:creationId xmlns:a16="http://schemas.microsoft.com/office/drawing/2014/main" id="{B99F63F5-EF8E-BC44-A250-18BAA8DD4304}"/>
              </a:ext>
            </a:extLst>
          </p:cNvPr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1000" y="348533"/>
            <a:ext cx="1749556" cy="44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644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AC4B-457A-42BC-9DDE-BB15FDC8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DCC76F1-7E63-42EF-9A8E-C8DBCAFEA8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3291712"/>
            <a:ext cx="2590800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96280488-DEC8-46B8-8B05-4CD854ABF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27399" y="3291712"/>
            <a:ext cx="2590800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59B54BBE-ED8C-4BD7-9695-45FA4F11DC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3798" y="3291712"/>
            <a:ext cx="2590800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32CA8372-0C47-4DF5-B0BA-332486427F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220198" y="3291712"/>
            <a:ext cx="2590800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034F349-B2BC-474F-9789-0CA15B873F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0998" y="4029075"/>
            <a:ext cx="2590802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5502DC31-806C-4E73-A9D6-02FCBC1223A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27397" y="4029075"/>
            <a:ext cx="2590802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D0C99260-B16C-40C5-86C9-4247ECDBA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73796" y="4029075"/>
            <a:ext cx="2590802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FF3CB417-A654-417D-9AD5-7B0167A58E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220196" y="4029075"/>
            <a:ext cx="2590802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AD5CF06C-BF42-42AF-86DC-B879537DB30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81000" y="1455738"/>
            <a:ext cx="2590799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22" name="Picture Placeholder 4">
            <a:extLst>
              <a:ext uri="{FF2B5EF4-FFF2-40B4-BE49-F238E27FC236}">
                <a16:creationId xmlns:a16="http://schemas.microsoft.com/office/drawing/2014/main" id="{9445B063-967A-43A5-B922-F17B3C748AF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27400" y="1455738"/>
            <a:ext cx="2590799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F82C7728-4AB4-4B12-AAF0-785FE3243B8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73799" y="1455738"/>
            <a:ext cx="2590799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B6EAF8B4-2661-4001-BD28-0772CCC4959B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20199" y="1455738"/>
            <a:ext cx="2590799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719544732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AC4B-457A-42BC-9DDE-BB15FDC8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DCC76F1-7E63-42EF-9A8E-C8DBCAFEA8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3291712"/>
            <a:ext cx="2001521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96280488-DEC8-46B8-8B05-4CD854ABF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38119" y="3291712"/>
            <a:ext cx="2001522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59B54BBE-ED8C-4BD7-9695-45FA4F11DC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95238" y="3291712"/>
            <a:ext cx="2001522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32CA8372-0C47-4DF5-B0BA-332486427F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52358" y="3291712"/>
            <a:ext cx="2001522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034F349-B2BC-474F-9789-0CA15B873F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0998" y="4029075"/>
            <a:ext cx="2001523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5502DC31-806C-4E73-A9D6-02FCBC1223A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118" y="4029075"/>
            <a:ext cx="2001523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D0C99260-B16C-40C5-86C9-4247ECDBA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95238" y="4029075"/>
            <a:ext cx="2001523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FF3CB417-A654-417D-9AD5-7B0167A58E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452356" y="4029075"/>
            <a:ext cx="2001523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17">
            <a:extLst>
              <a:ext uri="{FF2B5EF4-FFF2-40B4-BE49-F238E27FC236}">
                <a16:creationId xmlns:a16="http://schemas.microsoft.com/office/drawing/2014/main" id="{D3BD7AA3-9583-4B19-84BF-4FD81E876A6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809476" y="3291712"/>
            <a:ext cx="2001522" cy="737363"/>
          </a:xfrm>
          <a:prstGeom prst="rect">
            <a:avLst/>
          </a:prstGeom>
          <a:solidFill>
            <a:schemeClr val="tx2"/>
          </a:solidFill>
        </p:spPr>
        <p:txBody>
          <a:bodyPr lIns="182880" rIns="18288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3">
            <a:extLst>
              <a:ext uri="{FF2B5EF4-FFF2-40B4-BE49-F238E27FC236}">
                <a16:creationId xmlns:a16="http://schemas.microsoft.com/office/drawing/2014/main" id="{559FAECD-9D15-4C0D-8FD9-55DA8198F61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809474" y="4029075"/>
            <a:ext cx="2001523" cy="2069815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600"/>
            </a:lvl1pPr>
            <a:lvl2pPr marL="306931" indent="0">
              <a:buNone/>
              <a:defRPr sz="1600"/>
            </a:lvl2pPr>
            <a:lvl3pPr marL="613864" indent="0">
              <a:buNone/>
              <a:defRPr sz="1400"/>
            </a:lvl3pPr>
            <a:lvl4pPr marL="912328" indent="0">
              <a:buNone/>
              <a:defRPr sz="1400"/>
            </a:lvl4pPr>
            <a:lvl5pPr marL="1219261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" name="Picture Placeholder 4">
            <a:extLst>
              <a:ext uri="{FF2B5EF4-FFF2-40B4-BE49-F238E27FC236}">
                <a16:creationId xmlns:a16="http://schemas.microsoft.com/office/drawing/2014/main" id="{8F022092-8C3C-4F43-9F95-04F291AD08E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81000" y="1455738"/>
            <a:ext cx="2001521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30" name="Picture Placeholder 4">
            <a:extLst>
              <a:ext uri="{FF2B5EF4-FFF2-40B4-BE49-F238E27FC236}">
                <a16:creationId xmlns:a16="http://schemas.microsoft.com/office/drawing/2014/main" id="{4870510F-791F-4D57-B295-AA8E6146532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738117" y="1455738"/>
            <a:ext cx="2001521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32C1C95F-F82A-4DFE-AC15-13B8DEC6931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095234" y="1455738"/>
            <a:ext cx="2001521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32" name="Picture Placeholder 4">
            <a:extLst>
              <a:ext uri="{FF2B5EF4-FFF2-40B4-BE49-F238E27FC236}">
                <a16:creationId xmlns:a16="http://schemas.microsoft.com/office/drawing/2014/main" id="{A93DC1C2-562F-438C-8ED8-570CE9B4FCE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452348" y="1455738"/>
            <a:ext cx="2001521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  <p:sp>
        <p:nvSpPr>
          <p:cNvPr id="33" name="Picture Placeholder 4">
            <a:extLst>
              <a:ext uri="{FF2B5EF4-FFF2-40B4-BE49-F238E27FC236}">
                <a16:creationId xmlns:a16="http://schemas.microsoft.com/office/drawing/2014/main" id="{4A1F248E-FAD5-4978-BB5E-57B7D11B663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809476" y="1455738"/>
            <a:ext cx="2001521" cy="1836737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911813051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26C79DD-97A3-4DFA-922D-E6360272D67C}"/>
              </a:ext>
            </a:extLst>
          </p:cNvPr>
          <p:cNvSpPr/>
          <p:nvPr userDrawn="1"/>
        </p:nvSpPr>
        <p:spPr>
          <a:xfrm>
            <a:off x="0" y="0"/>
            <a:ext cx="5718544" cy="6858000"/>
          </a:xfrm>
          <a:prstGeom prst="rect">
            <a:avLst/>
          </a:prstGeom>
          <a:solidFill>
            <a:srgbClr val="1D3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37CAD8F-0989-4F68-BA3B-5E5C645260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08500" y="381000"/>
            <a:ext cx="7302500" cy="6019800"/>
          </a:xfrm>
          <a:prstGeom prst="roundRect">
            <a:avLst>
              <a:gd name="adj" fmla="val 1321"/>
            </a:avLst>
          </a:prstGeom>
          <a:solidFill>
            <a:schemeClr val="bg1"/>
          </a:solidFill>
          <a:effectLst>
            <a:outerShdw blurRad="63500" algn="ctr" rotWithShape="0">
              <a:srgbClr val="000000">
                <a:alpha val="40000"/>
              </a:srgbClr>
            </a:outerShdw>
          </a:effectLst>
        </p:spPr>
        <p:txBody>
          <a:bodyPr lIns="274320" tIns="182880" rIns="274320" bIns="182880" anchor="ctr" anchorCtr="0"/>
          <a:lstStyle>
            <a:lvl1pPr marL="0" indent="0">
              <a:spcAft>
                <a:spcPts val="1200"/>
              </a:spcAft>
              <a:buNone/>
              <a:defRPr/>
            </a:lvl1pPr>
            <a:lvl2pPr marL="306931" indent="0">
              <a:buNone/>
              <a:defRPr/>
            </a:lvl2pPr>
            <a:lvl3pPr marL="613864" indent="0">
              <a:buNone/>
              <a:defRPr/>
            </a:lvl3pPr>
            <a:lvl4pPr marL="912328" indent="0">
              <a:buNone/>
              <a:defRPr/>
            </a:lvl4pPr>
            <a:lvl5pPr marL="121926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E209640-EEAD-43D0-B6DC-EB3D7626F0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1000" y="2413338"/>
            <a:ext cx="2958387" cy="2031325"/>
          </a:xfrm>
          <a:noFill/>
        </p:spPr>
        <p:txBody>
          <a:bodyPr wrap="square" lIns="0" rtlCol="0" anchor="ctr" anchorCtr="0">
            <a:spAutoFit/>
          </a:bodyPr>
          <a:lstStyle>
            <a:lvl1pPr>
              <a:defRPr kumimoji="0" lang="en-US" sz="440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 Norms Pro Normal" panose="02000503030000020003" pitchFamily="50" charset="0"/>
                <a:ea typeface="+mn-ea"/>
                <a:cs typeface="+mn-cs"/>
              </a:defRPr>
            </a:lvl1pPr>
          </a:lstStyle>
          <a:p>
            <a:pPr marL="0"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2DDB4F9-B550-3B46-B49F-6102F4D79155}"/>
              </a:ext>
            </a:extLst>
          </p:cNvPr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0998" y="6256874"/>
            <a:ext cx="1061187" cy="27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8477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2174828F-6DBB-4911-8308-899B433ACED2}"/>
              </a:ext>
            </a:extLst>
          </p:cNvPr>
          <p:cNvGrpSpPr/>
          <p:nvPr userDrawn="1"/>
        </p:nvGrpSpPr>
        <p:grpSpPr>
          <a:xfrm>
            <a:off x="-1112088" y="381000"/>
            <a:ext cx="12923088" cy="5648019"/>
            <a:chOff x="-1169339" y="186930"/>
            <a:chExt cx="12912164" cy="564801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31C3F5D-7B5E-4137-87CA-B0F6757818A0}"/>
                </a:ext>
              </a:extLst>
            </p:cNvPr>
            <p:cNvSpPr/>
            <p:nvPr/>
          </p:nvSpPr>
          <p:spPr>
            <a:xfrm rot="2799743">
              <a:off x="485466" y="-1467875"/>
              <a:ext cx="4554425" cy="7864035"/>
            </a:xfrm>
            <a:custGeom>
              <a:avLst/>
              <a:gdLst>
                <a:gd name="connsiteX0" fmla="*/ 95727 w 4554425"/>
                <a:gd name="connsiteY0" fmla="*/ 4725236 h 7864035"/>
                <a:gd name="connsiteX1" fmla="*/ 4554425 w 4554425"/>
                <a:gd name="connsiteY1" fmla="*/ 0 h 7864035"/>
                <a:gd name="connsiteX2" fmla="*/ 4554425 w 4554425"/>
                <a:gd name="connsiteY2" fmla="*/ 6430266 h 7864035"/>
                <a:gd name="connsiteX3" fmla="*/ 3305449 w 4554425"/>
                <a:gd name="connsiteY3" fmla="*/ 7753906 h 7864035"/>
                <a:gd name="connsiteX4" fmla="*/ 2809185 w 4554425"/>
                <a:gd name="connsiteY4" fmla="*/ 7768308 h 7864035"/>
                <a:gd name="connsiteX5" fmla="*/ 110130 w 4554425"/>
                <a:gd name="connsiteY5" fmla="*/ 5221500 h 7864035"/>
                <a:gd name="connsiteX6" fmla="*/ 95727 w 4554425"/>
                <a:gd name="connsiteY6" fmla="*/ 4725236 h 786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54425" h="7864035">
                  <a:moveTo>
                    <a:pt x="95727" y="4725236"/>
                  </a:moveTo>
                  <a:lnTo>
                    <a:pt x="4554425" y="0"/>
                  </a:lnTo>
                  <a:lnTo>
                    <a:pt x="4554425" y="6430266"/>
                  </a:lnTo>
                  <a:lnTo>
                    <a:pt x="3305449" y="7753906"/>
                  </a:lnTo>
                  <a:cubicBezTo>
                    <a:pt x="3172386" y="7894923"/>
                    <a:pt x="2950202" y="7901371"/>
                    <a:pt x="2809185" y="7768308"/>
                  </a:cubicBezTo>
                  <a:lnTo>
                    <a:pt x="110130" y="5221500"/>
                  </a:lnTo>
                  <a:cubicBezTo>
                    <a:pt x="-30887" y="5088437"/>
                    <a:pt x="-37335" y="4866253"/>
                    <a:pt x="95727" y="4725236"/>
                  </a:cubicBezTo>
                  <a:close/>
                </a:path>
              </a:pathLst>
            </a:custGeom>
            <a:solidFill>
              <a:srgbClr val="EBE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D15EBCA-7AEA-49A1-8606-2BD2058843F5}"/>
                </a:ext>
              </a:extLst>
            </p:cNvPr>
            <p:cNvSpPr/>
            <p:nvPr/>
          </p:nvSpPr>
          <p:spPr>
            <a:xfrm>
              <a:off x="2432056" y="1421882"/>
              <a:ext cx="9310768" cy="4413066"/>
            </a:xfrm>
            <a:custGeom>
              <a:avLst/>
              <a:gdLst>
                <a:gd name="connsiteX0" fmla="*/ 4676876 w 9310768"/>
                <a:gd name="connsiteY0" fmla="*/ 0 h 4413066"/>
                <a:gd name="connsiteX1" fmla="*/ 8959709 w 9310768"/>
                <a:gd name="connsiteY1" fmla="*/ 0 h 4413066"/>
                <a:gd name="connsiteX2" fmla="*/ 9310768 w 9310768"/>
                <a:gd name="connsiteY2" fmla="*/ 351059 h 4413066"/>
                <a:gd name="connsiteX3" fmla="*/ 9310768 w 9310768"/>
                <a:gd name="connsiteY3" fmla="*/ 1938784 h 4413066"/>
                <a:gd name="connsiteX4" fmla="*/ 6688574 w 9310768"/>
                <a:gd name="connsiteY4" fmla="*/ 4413066 h 4413066"/>
                <a:gd name="connsiteX5" fmla="*/ 0 w 9310768"/>
                <a:gd name="connsiteY5" fmla="*/ 4413066 h 4413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10768" h="4413066">
                  <a:moveTo>
                    <a:pt x="4676876" y="0"/>
                  </a:moveTo>
                  <a:lnTo>
                    <a:pt x="8959709" y="0"/>
                  </a:lnTo>
                  <a:cubicBezTo>
                    <a:pt x="9153594" y="0"/>
                    <a:pt x="9310768" y="157174"/>
                    <a:pt x="9310768" y="351059"/>
                  </a:cubicBezTo>
                  <a:lnTo>
                    <a:pt x="9310768" y="1938784"/>
                  </a:lnTo>
                  <a:lnTo>
                    <a:pt x="6688574" y="4413066"/>
                  </a:lnTo>
                  <a:lnTo>
                    <a:pt x="0" y="4413066"/>
                  </a:lnTo>
                  <a:close/>
                </a:path>
              </a:pathLst>
            </a:custGeom>
            <a:gradFill>
              <a:gsLst>
                <a:gs pos="0">
                  <a:srgbClr val="C6CCD5"/>
                </a:gs>
                <a:gs pos="83000">
                  <a:srgbClr val="EBEDF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6947B24-7186-429F-BCB2-F46B682723F4}"/>
                </a:ext>
              </a:extLst>
            </p:cNvPr>
            <p:cNvSpPr/>
            <p:nvPr/>
          </p:nvSpPr>
          <p:spPr>
            <a:xfrm>
              <a:off x="9025766" y="3271152"/>
              <a:ext cx="2717059" cy="2563797"/>
            </a:xfrm>
            <a:custGeom>
              <a:avLst/>
              <a:gdLst>
                <a:gd name="connsiteX0" fmla="*/ 2717059 w 2717059"/>
                <a:gd name="connsiteY0" fmla="*/ 0 h 2563797"/>
                <a:gd name="connsiteX1" fmla="*/ 2717059 w 2717059"/>
                <a:gd name="connsiteY1" fmla="*/ 2212738 h 2563797"/>
                <a:gd name="connsiteX2" fmla="*/ 2366000 w 2717059"/>
                <a:gd name="connsiteY2" fmla="*/ 2563797 h 2563797"/>
                <a:gd name="connsiteX3" fmla="*/ 0 w 2717059"/>
                <a:gd name="connsiteY3" fmla="*/ 2563797 h 25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7059" h="2563797">
                  <a:moveTo>
                    <a:pt x="2717059" y="0"/>
                  </a:moveTo>
                  <a:lnTo>
                    <a:pt x="2717059" y="2212738"/>
                  </a:lnTo>
                  <a:cubicBezTo>
                    <a:pt x="2717059" y="2406623"/>
                    <a:pt x="2559885" y="2563797"/>
                    <a:pt x="2366000" y="2563797"/>
                  </a:cubicBezTo>
                  <a:lnTo>
                    <a:pt x="0" y="2563797"/>
                  </a:lnTo>
                  <a:close/>
                </a:path>
              </a:pathLst>
            </a:custGeom>
            <a:solidFill>
              <a:srgbClr val="EBE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975ADD-ACFE-4D7D-A57F-D7683F7D82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96239" y="2182736"/>
            <a:ext cx="2791576" cy="3265714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solidFill>
                  <a:schemeClr val="tx1"/>
                </a:solidFill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icon to add picture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63707EE-CF13-496B-95A4-B56BB62268A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99886" y="2182736"/>
            <a:ext cx="6879771" cy="2039148"/>
          </a:xfrm>
        </p:spPr>
        <p:txBody>
          <a:bodyPr wrap="square" anchor="t" anchorCtr="0">
            <a:spAutoFit/>
          </a:bodyPr>
          <a:lstStyle>
            <a:lvl1pPr marL="0" indent="0">
              <a:buNone/>
              <a:defRPr/>
            </a:lvl1pPr>
            <a:lvl2pPr marL="306931" indent="0">
              <a:buNone/>
              <a:defRPr/>
            </a:lvl2pPr>
            <a:lvl3pPr marL="613864" indent="0">
              <a:buNone/>
              <a:defRPr/>
            </a:lvl3pPr>
            <a:lvl4pPr marL="912328" indent="0">
              <a:buNone/>
              <a:defRPr/>
            </a:lvl4pPr>
            <a:lvl5pPr marL="1219261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2EFE51AD-0550-4DB3-87E0-27EC038803D2}"/>
              </a:ext>
            </a:extLst>
          </p:cNvPr>
          <p:cNvSpPr>
            <a:spLocks noGrp="1"/>
          </p:cNvSpPr>
          <p:nvPr>
            <p:ph type="subTitle" idx="11" hasCustomPrompt="1"/>
          </p:nvPr>
        </p:nvSpPr>
        <p:spPr>
          <a:xfrm>
            <a:off x="899886" y="4900126"/>
            <a:ext cx="6879771" cy="523220"/>
          </a:xfrm>
          <a:noFill/>
        </p:spPr>
        <p:txBody>
          <a:bodyPr vert="horz" wrap="square" lIns="0" tIns="45720" rIns="91440" bIns="45720" rtlCol="0">
            <a:spAutoFit/>
          </a:bodyPr>
          <a:lstStyle>
            <a:lvl1pPr marL="0" indent="0" algn="r">
              <a:buNone/>
              <a:defRPr kumimoji="0" lang="en-US" sz="2800" b="1" i="0" u="none" strike="noStrike" cap="none" spc="0" normalizeH="0" baseline="0" dirty="0">
                <a:ln>
                  <a:noFill/>
                </a:ln>
                <a:solidFill>
                  <a:srgbClr val="321266"/>
                </a:solidFill>
                <a:effectLst/>
                <a:uLnTx/>
                <a:uFillTx/>
                <a:latin typeface="+mj-lt"/>
              </a:defRPr>
            </a:lvl1pPr>
          </a:lstStyle>
          <a:p>
            <a:pPr marL="306933" marR="0" lvl="0" indent="-306933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Quote Author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6FA29753-B40C-40BF-B2C3-0D5533F6F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8" y="410369"/>
            <a:ext cx="11430000" cy="10455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8218060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2174828F-6DBB-4911-8308-899B433ACED2}"/>
              </a:ext>
            </a:extLst>
          </p:cNvPr>
          <p:cNvGrpSpPr/>
          <p:nvPr userDrawn="1"/>
        </p:nvGrpSpPr>
        <p:grpSpPr>
          <a:xfrm>
            <a:off x="-1112088" y="381000"/>
            <a:ext cx="12923088" cy="5648019"/>
            <a:chOff x="-1169339" y="186930"/>
            <a:chExt cx="12912164" cy="564801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31C3F5D-7B5E-4137-87CA-B0F6757818A0}"/>
                </a:ext>
              </a:extLst>
            </p:cNvPr>
            <p:cNvSpPr/>
            <p:nvPr/>
          </p:nvSpPr>
          <p:spPr>
            <a:xfrm rot="2799743">
              <a:off x="485466" y="-1467875"/>
              <a:ext cx="4554425" cy="7864035"/>
            </a:xfrm>
            <a:custGeom>
              <a:avLst/>
              <a:gdLst>
                <a:gd name="connsiteX0" fmla="*/ 95727 w 4554425"/>
                <a:gd name="connsiteY0" fmla="*/ 4725236 h 7864035"/>
                <a:gd name="connsiteX1" fmla="*/ 4554425 w 4554425"/>
                <a:gd name="connsiteY1" fmla="*/ 0 h 7864035"/>
                <a:gd name="connsiteX2" fmla="*/ 4554425 w 4554425"/>
                <a:gd name="connsiteY2" fmla="*/ 6430266 h 7864035"/>
                <a:gd name="connsiteX3" fmla="*/ 3305449 w 4554425"/>
                <a:gd name="connsiteY3" fmla="*/ 7753906 h 7864035"/>
                <a:gd name="connsiteX4" fmla="*/ 2809185 w 4554425"/>
                <a:gd name="connsiteY4" fmla="*/ 7768308 h 7864035"/>
                <a:gd name="connsiteX5" fmla="*/ 110130 w 4554425"/>
                <a:gd name="connsiteY5" fmla="*/ 5221500 h 7864035"/>
                <a:gd name="connsiteX6" fmla="*/ 95727 w 4554425"/>
                <a:gd name="connsiteY6" fmla="*/ 4725236 h 786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54425" h="7864035">
                  <a:moveTo>
                    <a:pt x="95727" y="4725236"/>
                  </a:moveTo>
                  <a:lnTo>
                    <a:pt x="4554425" y="0"/>
                  </a:lnTo>
                  <a:lnTo>
                    <a:pt x="4554425" y="6430266"/>
                  </a:lnTo>
                  <a:lnTo>
                    <a:pt x="3305449" y="7753906"/>
                  </a:lnTo>
                  <a:cubicBezTo>
                    <a:pt x="3172386" y="7894923"/>
                    <a:pt x="2950202" y="7901371"/>
                    <a:pt x="2809185" y="7768308"/>
                  </a:cubicBezTo>
                  <a:lnTo>
                    <a:pt x="110130" y="5221500"/>
                  </a:lnTo>
                  <a:cubicBezTo>
                    <a:pt x="-30887" y="5088437"/>
                    <a:pt x="-37335" y="4866253"/>
                    <a:pt x="95727" y="4725236"/>
                  </a:cubicBezTo>
                  <a:close/>
                </a:path>
              </a:pathLst>
            </a:custGeom>
            <a:solidFill>
              <a:srgbClr val="EBE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D15EBCA-7AEA-49A1-8606-2BD2058843F5}"/>
                </a:ext>
              </a:extLst>
            </p:cNvPr>
            <p:cNvSpPr/>
            <p:nvPr/>
          </p:nvSpPr>
          <p:spPr>
            <a:xfrm>
              <a:off x="2432056" y="1421882"/>
              <a:ext cx="9310768" cy="4413066"/>
            </a:xfrm>
            <a:custGeom>
              <a:avLst/>
              <a:gdLst>
                <a:gd name="connsiteX0" fmla="*/ 4676876 w 9310768"/>
                <a:gd name="connsiteY0" fmla="*/ 0 h 4413066"/>
                <a:gd name="connsiteX1" fmla="*/ 8959709 w 9310768"/>
                <a:gd name="connsiteY1" fmla="*/ 0 h 4413066"/>
                <a:gd name="connsiteX2" fmla="*/ 9310768 w 9310768"/>
                <a:gd name="connsiteY2" fmla="*/ 351059 h 4413066"/>
                <a:gd name="connsiteX3" fmla="*/ 9310768 w 9310768"/>
                <a:gd name="connsiteY3" fmla="*/ 1938784 h 4413066"/>
                <a:gd name="connsiteX4" fmla="*/ 6688574 w 9310768"/>
                <a:gd name="connsiteY4" fmla="*/ 4413066 h 4413066"/>
                <a:gd name="connsiteX5" fmla="*/ 0 w 9310768"/>
                <a:gd name="connsiteY5" fmla="*/ 4413066 h 4413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10768" h="4413066">
                  <a:moveTo>
                    <a:pt x="4676876" y="0"/>
                  </a:moveTo>
                  <a:lnTo>
                    <a:pt x="8959709" y="0"/>
                  </a:lnTo>
                  <a:cubicBezTo>
                    <a:pt x="9153594" y="0"/>
                    <a:pt x="9310768" y="157174"/>
                    <a:pt x="9310768" y="351059"/>
                  </a:cubicBezTo>
                  <a:lnTo>
                    <a:pt x="9310768" y="1938784"/>
                  </a:lnTo>
                  <a:lnTo>
                    <a:pt x="6688574" y="4413066"/>
                  </a:lnTo>
                  <a:lnTo>
                    <a:pt x="0" y="4413066"/>
                  </a:lnTo>
                  <a:close/>
                </a:path>
              </a:pathLst>
            </a:custGeom>
            <a:gradFill>
              <a:gsLst>
                <a:gs pos="0">
                  <a:srgbClr val="C6CCD5"/>
                </a:gs>
                <a:gs pos="83000">
                  <a:srgbClr val="EBEDF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6947B24-7186-429F-BCB2-F46B682723F4}"/>
                </a:ext>
              </a:extLst>
            </p:cNvPr>
            <p:cNvSpPr/>
            <p:nvPr/>
          </p:nvSpPr>
          <p:spPr>
            <a:xfrm>
              <a:off x="9025766" y="3271152"/>
              <a:ext cx="2717059" cy="2563797"/>
            </a:xfrm>
            <a:custGeom>
              <a:avLst/>
              <a:gdLst>
                <a:gd name="connsiteX0" fmla="*/ 2717059 w 2717059"/>
                <a:gd name="connsiteY0" fmla="*/ 0 h 2563797"/>
                <a:gd name="connsiteX1" fmla="*/ 2717059 w 2717059"/>
                <a:gd name="connsiteY1" fmla="*/ 2212738 h 2563797"/>
                <a:gd name="connsiteX2" fmla="*/ 2366000 w 2717059"/>
                <a:gd name="connsiteY2" fmla="*/ 2563797 h 2563797"/>
                <a:gd name="connsiteX3" fmla="*/ 0 w 2717059"/>
                <a:gd name="connsiteY3" fmla="*/ 2563797 h 25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7059" h="2563797">
                  <a:moveTo>
                    <a:pt x="2717059" y="0"/>
                  </a:moveTo>
                  <a:lnTo>
                    <a:pt x="2717059" y="2212738"/>
                  </a:lnTo>
                  <a:cubicBezTo>
                    <a:pt x="2717059" y="2406623"/>
                    <a:pt x="2559885" y="2563797"/>
                    <a:pt x="2366000" y="2563797"/>
                  </a:cubicBezTo>
                  <a:lnTo>
                    <a:pt x="0" y="2563797"/>
                  </a:lnTo>
                  <a:close/>
                </a:path>
              </a:pathLst>
            </a:custGeom>
            <a:solidFill>
              <a:srgbClr val="EBE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63707EE-CF13-496B-95A4-B56BB62268A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99886" y="2182736"/>
            <a:ext cx="10334171" cy="2039148"/>
          </a:xfrm>
        </p:spPr>
        <p:txBody>
          <a:bodyPr wrap="square" anchor="t" anchorCtr="0">
            <a:spAutoFit/>
          </a:bodyPr>
          <a:lstStyle>
            <a:lvl1pPr marL="0" indent="0">
              <a:buNone/>
              <a:defRPr/>
            </a:lvl1pPr>
            <a:lvl2pPr marL="306931" indent="0">
              <a:buNone/>
              <a:defRPr/>
            </a:lvl2pPr>
            <a:lvl3pPr marL="613864" indent="0">
              <a:buNone/>
              <a:defRPr/>
            </a:lvl3pPr>
            <a:lvl4pPr marL="912328" indent="0">
              <a:buNone/>
              <a:defRPr/>
            </a:lvl4pPr>
            <a:lvl5pPr marL="1219261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2EFE51AD-0550-4DB3-87E0-27EC038803D2}"/>
              </a:ext>
            </a:extLst>
          </p:cNvPr>
          <p:cNvSpPr>
            <a:spLocks noGrp="1"/>
          </p:cNvSpPr>
          <p:nvPr>
            <p:ph type="subTitle" idx="11" hasCustomPrompt="1"/>
          </p:nvPr>
        </p:nvSpPr>
        <p:spPr>
          <a:xfrm>
            <a:off x="899886" y="4900126"/>
            <a:ext cx="10334171" cy="523220"/>
          </a:xfrm>
          <a:noFill/>
        </p:spPr>
        <p:txBody>
          <a:bodyPr vert="horz" wrap="square" lIns="0" tIns="45720" rIns="91440" bIns="45720" rtlCol="0">
            <a:spAutoFit/>
          </a:bodyPr>
          <a:lstStyle>
            <a:lvl1pPr marL="0" indent="0" algn="r">
              <a:buNone/>
              <a:defRPr kumimoji="0" lang="en-US" sz="2800" b="1" i="0" u="none" strike="noStrike" cap="none" spc="0" normalizeH="0" baseline="0" dirty="0">
                <a:ln>
                  <a:noFill/>
                </a:ln>
                <a:solidFill>
                  <a:srgbClr val="321266"/>
                </a:solidFill>
                <a:effectLst/>
                <a:uLnTx/>
                <a:uFillTx/>
                <a:latin typeface="+mj-lt"/>
              </a:defRPr>
            </a:lvl1pPr>
          </a:lstStyle>
          <a:p>
            <a:pPr marL="306933" marR="0" lvl="0" indent="-306933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/>
              <a:t>Quote Author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6FA29753-B40C-40BF-B2C3-0D5533F6F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8" y="410369"/>
            <a:ext cx="11430000" cy="10455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3250087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/Road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AC4B-457A-42BC-9DDE-BB15FDC8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6B41D1-16D3-4341-9374-F0B6FD9A90A7}"/>
              </a:ext>
            </a:extLst>
          </p:cNvPr>
          <p:cNvSpPr/>
          <p:nvPr userDrawn="1"/>
        </p:nvSpPr>
        <p:spPr>
          <a:xfrm>
            <a:off x="0" y="2390999"/>
            <a:ext cx="12192000" cy="156258"/>
          </a:xfrm>
          <a:prstGeom prst="rect">
            <a:avLst/>
          </a:prstGeom>
          <a:solidFill>
            <a:srgbClr val="1D3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DCC76F1-7E63-42EF-9A8E-C8DBCAFEA8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1653412"/>
            <a:ext cx="2590800" cy="737363"/>
          </a:xfrm>
          <a:prstGeom prst="round2SameRect">
            <a:avLst/>
          </a:prstGeom>
          <a:solidFill>
            <a:srgbClr val="8F57E7"/>
          </a:solidFill>
        </p:spPr>
        <p:txBody>
          <a:bodyPr lIns="182880" rIns="182880" anchor="ctr" anchorCtr="0"/>
          <a:lstStyle>
            <a:lvl1pPr marL="0" indent="0" algn="l">
              <a:buNone/>
              <a:defRPr sz="16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96280488-DEC8-46B8-8B05-4CD854ABF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27399" y="1653412"/>
            <a:ext cx="2590800" cy="737363"/>
          </a:xfrm>
          <a:prstGeom prst="round2SameRect">
            <a:avLst/>
          </a:prstGeom>
          <a:solidFill>
            <a:srgbClr val="8F57E7"/>
          </a:solidFill>
        </p:spPr>
        <p:txBody>
          <a:bodyPr lIns="182880" rIns="182880" anchor="ctr" anchorCtr="0"/>
          <a:lstStyle>
            <a:lvl1pPr marL="0" indent="0" algn="l">
              <a:buNone/>
              <a:defRPr sz="16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59B54BBE-ED8C-4BD7-9695-45FA4F11DC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3798" y="1653412"/>
            <a:ext cx="2590800" cy="737363"/>
          </a:xfrm>
          <a:prstGeom prst="round2SameRect">
            <a:avLst/>
          </a:prstGeom>
          <a:solidFill>
            <a:srgbClr val="8F57E7"/>
          </a:solidFill>
        </p:spPr>
        <p:txBody>
          <a:bodyPr lIns="182880" rIns="182880" anchor="ctr" anchorCtr="0"/>
          <a:lstStyle>
            <a:lvl1pPr marL="0" indent="0" algn="l">
              <a:buNone/>
              <a:defRPr sz="16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32CA8372-0C47-4DF5-B0BA-332486427F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220198" y="1653412"/>
            <a:ext cx="2590800" cy="737363"/>
          </a:xfrm>
          <a:prstGeom prst="round2SameRect">
            <a:avLst/>
          </a:prstGeom>
          <a:solidFill>
            <a:srgbClr val="8F57E7"/>
          </a:solidFill>
        </p:spPr>
        <p:txBody>
          <a:bodyPr lIns="182880" rIns="182880" anchor="ctr" anchorCtr="0"/>
          <a:lstStyle>
            <a:lvl1pPr marL="0" indent="0" algn="l">
              <a:buNone/>
              <a:defRPr sz="1600" b="1">
                <a:solidFill>
                  <a:schemeClr val="bg1"/>
                </a:solidFill>
              </a:defRPr>
            </a:lvl1pPr>
            <a:lvl2pPr marL="306931" indent="0" algn="ctr">
              <a:buNone/>
              <a:defRPr sz="1800" b="1">
                <a:solidFill>
                  <a:schemeClr val="bg1"/>
                </a:solidFill>
              </a:defRPr>
            </a:lvl2pPr>
            <a:lvl3pPr marL="613864" indent="0" algn="ctr">
              <a:buNone/>
              <a:defRPr sz="1600" b="1">
                <a:solidFill>
                  <a:schemeClr val="bg1"/>
                </a:solidFill>
              </a:defRPr>
            </a:lvl3pPr>
            <a:lvl4pPr marL="912328" indent="0" algn="ctr">
              <a:buNone/>
              <a:defRPr sz="1600" b="1">
                <a:solidFill>
                  <a:schemeClr val="bg1"/>
                </a:solidFill>
              </a:defRPr>
            </a:lvl4pPr>
            <a:lvl5pPr marL="1219261" indent="0" algn="ctr"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034F349-B2BC-474F-9789-0CA15B873F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0998" y="2547257"/>
            <a:ext cx="2590802" cy="3551633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800"/>
            </a:lvl1pPr>
            <a:lvl2pPr marL="306931" indent="0">
              <a:buNone/>
              <a:defRPr sz="1800"/>
            </a:lvl2pPr>
            <a:lvl3pPr marL="613864" indent="0">
              <a:buNone/>
              <a:defRPr sz="1600"/>
            </a:lvl3pPr>
            <a:lvl4pPr marL="912328" indent="0">
              <a:buNone/>
              <a:defRPr sz="1600"/>
            </a:lvl4pPr>
            <a:lvl5pPr marL="1219261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5502DC31-806C-4E73-A9D6-02FCBC1223A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27397" y="2547257"/>
            <a:ext cx="2590802" cy="3551633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800"/>
            </a:lvl1pPr>
            <a:lvl2pPr marL="306931" indent="0">
              <a:buNone/>
              <a:defRPr sz="1800"/>
            </a:lvl2pPr>
            <a:lvl3pPr marL="613864" indent="0">
              <a:buNone/>
              <a:defRPr sz="1600"/>
            </a:lvl3pPr>
            <a:lvl4pPr marL="912328" indent="0">
              <a:buNone/>
              <a:defRPr sz="1600"/>
            </a:lvl4pPr>
            <a:lvl5pPr marL="1219261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3">
            <a:extLst>
              <a:ext uri="{FF2B5EF4-FFF2-40B4-BE49-F238E27FC236}">
                <a16:creationId xmlns:a16="http://schemas.microsoft.com/office/drawing/2014/main" id="{D0C99260-B16C-40C5-86C9-4247ECDBA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73796" y="2547257"/>
            <a:ext cx="2590802" cy="3551633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800"/>
            </a:lvl1pPr>
            <a:lvl2pPr marL="306931" indent="0">
              <a:buNone/>
              <a:defRPr sz="1800"/>
            </a:lvl2pPr>
            <a:lvl3pPr marL="613864" indent="0">
              <a:buNone/>
              <a:defRPr sz="1600"/>
            </a:lvl3pPr>
            <a:lvl4pPr marL="912328" indent="0">
              <a:buNone/>
              <a:defRPr sz="1600"/>
            </a:lvl4pPr>
            <a:lvl5pPr marL="1219261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ext Placeholder 23">
            <a:extLst>
              <a:ext uri="{FF2B5EF4-FFF2-40B4-BE49-F238E27FC236}">
                <a16:creationId xmlns:a16="http://schemas.microsoft.com/office/drawing/2014/main" id="{FF3CB417-A654-417D-9AD5-7B0167A58E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220196" y="2547257"/>
            <a:ext cx="2590802" cy="3551633"/>
          </a:xfrm>
          <a:solidFill>
            <a:srgbClr val="EEF0F2"/>
          </a:solidFill>
        </p:spPr>
        <p:txBody>
          <a:bodyPr lIns="182880" tIns="182880" rIns="182880" bIns="182880"/>
          <a:lstStyle>
            <a:lvl1pPr marL="0" indent="0">
              <a:buNone/>
              <a:defRPr sz="1800"/>
            </a:lvl1pPr>
            <a:lvl2pPr marL="306931" indent="0">
              <a:buNone/>
              <a:defRPr sz="1800"/>
            </a:lvl2pPr>
            <a:lvl3pPr marL="613864" indent="0">
              <a:buNone/>
              <a:defRPr sz="1600"/>
            </a:lvl3pPr>
            <a:lvl4pPr marL="912328" indent="0">
              <a:buNone/>
              <a:defRPr sz="1600"/>
            </a:lvl4pPr>
            <a:lvl5pPr marL="1219261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78512864-697F-4E56-BB9C-71B4267571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20" y="6255372"/>
            <a:ext cx="1067794" cy="18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7349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7C1C-E34B-4FF9-A47C-ADC1DA813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278C8C46-42BE-4540-8F74-48C5920B468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2131313" y="1799353"/>
            <a:ext cx="7929374" cy="4179172"/>
          </a:xfrm>
          <a:prstGeom prst="roundRect">
            <a:avLst>
              <a:gd name="adj" fmla="val 0"/>
            </a:avLst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76225">
            <a:gradFill>
              <a:gsLst>
                <a:gs pos="36000">
                  <a:srgbClr val="4C4F58"/>
                </a:gs>
                <a:gs pos="89000">
                  <a:schemeClr val="tx1"/>
                </a:gs>
                <a:gs pos="0">
                  <a:schemeClr val="tx1"/>
                </a:gs>
              </a:gsLst>
              <a:lin ang="5400000" scaled="1"/>
            </a:gradFill>
          </a:ln>
          <a:effectLst>
            <a:outerShdw blurRad="76200" dist="101600" dir="2700000" sx="101000" sy="101000" algn="ctr" rotWithShape="0">
              <a:srgbClr val="000000">
                <a:alpha val="10000"/>
              </a:srgbClr>
            </a:outerShdw>
          </a:effectLst>
        </p:spPr>
        <p:txBody>
          <a:bodyPr tIns="2377440"/>
          <a:lstStyle>
            <a:lvl1pPr marL="0" indent="0" algn="ctr">
              <a:buNone/>
              <a:defRPr lang="en-US" sz="1800" b="1" kern="1200" spc="0" baseline="0" dirty="0">
                <a:solidFill>
                  <a:schemeClr val="bg1"/>
                </a:solidFill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ctr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/>
              <a:t>Drag &amp; drop your photo here </a:t>
            </a:r>
            <a:br>
              <a:rPr lang="en-US"/>
            </a:br>
            <a:r>
              <a:rPr lang="en-US"/>
              <a:t>or click or tap icon below </a:t>
            </a:r>
            <a:br>
              <a:rPr lang="en-US"/>
            </a:br>
            <a:r>
              <a:rPr lang="en-US"/>
              <a:t>to insert</a:t>
            </a:r>
          </a:p>
          <a:p>
            <a:pPr marL="285750" marR="0" lvl="0" indent="-285750" algn="ctr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63394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Final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998C1CA3-7DEF-4B47-B6FD-C2B71FDEE1E3}"/>
              </a:ext>
            </a:extLst>
          </p:cNvPr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03147" y="2967824"/>
            <a:ext cx="4572000" cy="115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19092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5925A97-50D3-4412-AF3E-EDE209A48C4C}"/>
              </a:ext>
            </a:extLst>
          </p:cNvPr>
          <p:cNvSpPr/>
          <p:nvPr userDrawn="1"/>
        </p:nvSpPr>
        <p:spPr>
          <a:xfrm>
            <a:off x="0" y="200470"/>
            <a:ext cx="526032" cy="1123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69C411-FA94-4216-9664-2B61E383507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97592" y="899483"/>
            <a:ext cx="11176755" cy="475367"/>
          </a:xfrm>
          <a:prstGeom prst="rect">
            <a:avLst/>
          </a:prstGeom>
        </p:spPr>
        <p:txBody>
          <a:bodyPr tIns="0" anchor="t">
            <a:normAutofit/>
          </a:bodyPr>
          <a:lstStyle>
            <a:lvl1pPr marL="0" indent="0" algn="l">
              <a:buNone/>
              <a:defRPr lang="en-US" sz="2400" b="1" i="0" kern="1200" dirty="0">
                <a:solidFill>
                  <a:schemeClr val="bg1">
                    <a:lumMod val="50000"/>
                  </a:schemeClr>
                </a:solidFill>
                <a:latin typeface="Franklin Gothic Medium Cond" panose="020B0606030402020204" pitchFamily="34" charset="0"/>
                <a:ea typeface="+mn-ea"/>
                <a:cs typeface="+mn-c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DC37625-C093-47FD-A905-09B7FFD4065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7592" y="166754"/>
            <a:ext cx="11176755" cy="706964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 algn="l">
              <a:buNone/>
              <a:defRPr sz="4000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BB4EA-8867-4347-8133-20C9762573C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97591" y="1595186"/>
            <a:ext cx="11176755" cy="4363331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512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6F1304A-0944-4799-8DBD-F6B0C671CD15}"/>
              </a:ext>
            </a:extLst>
          </p:cNvPr>
          <p:cNvSpPr/>
          <p:nvPr userDrawn="1"/>
        </p:nvSpPr>
        <p:spPr>
          <a:xfrm flipV="1">
            <a:off x="0" y="-1"/>
            <a:ext cx="12192000" cy="1311442"/>
          </a:xfrm>
          <a:prstGeom prst="rect">
            <a:avLst/>
          </a:prstGeom>
          <a:solidFill>
            <a:srgbClr val="6A27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5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15612D38-7770-4703-B297-4C7F2255A25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339724" y="241899"/>
            <a:ext cx="11176755" cy="606074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 algn="l">
              <a:buNone/>
              <a:defRPr sz="4000" baseline="0">
                <a:solidFill>
                  <a:schemeClr val="bg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Title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93EAB6B0-C943-4651-BC63-E346668673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23" y="847973"/>
            <a:ext cx="11176755" cy="461216"/>
          </a:xfrm>
          <a:prstGeom prst="rect">
            <a:avLst/>
          </a:prstGeom>
        </p:spPr>
        <p:txBody>
          <a:bodyPr tIns="0" anchor="t">
            <a:normAutofit/>
          </a:bodyPr>
          <a:lstStyle>
            <a:lvl1pPr marL="0" indent="0" algn="l">
              <a:buNone/>
              <a:defRPr sz="2400" b="1">
                <a:solidFill>
                  <a:schemeClr val="bg2"/>
                </a:solidFill>
                <a:latin typeface="Franklin Gothic Medium Cond" panose="020B06060304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099" y="1480457"/>
            <a:ext cx="5675013" cy="461554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/>
            </a:lvl1pPr>
            <a:lvl2pPr>
              <a:lnSpc>
                <a:spcPct val="100000"/>
              </a:lnSpc>
              <a:spcBef>
                <a:spcPts val="600"/>
              </a:spcBef>
              <a:defRPr/>
            </a:lvl2pPr>
            <a:lvl3pPr>
              <a:lnSpc>
                <a:spcPct val="100000"/>
              </a:lnSpc>
              <a:spcBef>
                <a:spcPts val="600"/>
              </a:spcBef>
              <a:defRPr/>
            </a:lvl3pPr>
            <a:lvl4pPr>
              <a:lnSpc>
                <a:spcPct val="100000"/>
              </a:lnSpc>
              <a:spcBef>
                <a:spcPts val="600"/>
              </a:spcBef>
              <a:defRPr/>
            </a:lvl4pPr>
            <a:lvl5pPr>
              <a:lnSpc>
                <a:spcPct val="100000"/>
              </a:lnSpc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1480457"/>
            <a:ext cx="5637214" cy="4615541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/>
            </a:lvl1pPr>
            <a:lvl2pPr>
              <a:lnSpc>
                <a:spcPct val="100000"/>
              </a:lnSpc>
              <a:spcBef>
                <a:spcPts val="600"/>
              </a:spcBef>
              <a:defRPr/>
            </a:lvl2pPr>
            <a:lvl3pPr>
              <a:lnSpc>
                <a:spcPct val="100000"/>
              </a:lnSpc>
              <a:spcBef>
                <a:spcPts val="600"/>
              </a:spcBef>
              <a:defRPr/>
            </a:lvl3pPr>
            <a:lvl4pPr>
              <a:lnSpc>
                <a:spcPct val="100000"/>
              </a:lnSpc>
              <a:spcBef>
                <a:spcPts val="600"/>
              </a:spcBef>
              <a:defRPr/>
            </a:lvl4pPr>
            <a:lvl5pPr>
              <a:lnSpc>
                <a:spcPct val="100000"/>
              </a:lnSpc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C31510-52C0-42E5-9195-EF668434972D}"/>
              </a:ext>
            </a:extLst>
          </p:cNvPr>
          <p:cNvSpPr/>
          <p:nvPr userDrawn="1"/>
        </p:nvSpPr>
        <p:spPr>
          <a:xfrm>
            <a:off x="0" y="1309189"/>
            <a:ext cx="12192000" cy="4571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724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348" y="410369"/>
            <a:ext cx="11430000" cy="1045571"/>
          </a:xfrm>
        </p:spPr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1"/>
            <a:ext cx="114300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40D498-F992-9426-04CE-00A09CE15F5F}"/>
              </a:ext>
            </a:extLst>
          </p:cNvPr>
          <p:cNvSpPr/>
          <p:nvPr userDrawn="1"/>
        </p:nvSpPr>
        <p:spPr>
          <a:xfrm>
            <a:off x="0" y="200470"/>
            <a:ext cx="526032" cy="1123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95826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olumn Text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975F2A-3F81-4CC8-8545-4DA32D89B8CC}"/>
              </a:ext>
            </a:extLst>
          </p:cNvPr>
          <p:cNvSpPr/>
          <p:nvPr userDrawn="1"/>
        </p:nvSpPr>
        <p:spPr>
          <a:xfrm flipV="1">
            <a:off x="0" y="-1"/>
            <a:ext cx="12192000" cy="1311442"/>
          </a:xfrm>
          <a:prstGeom prst="rect">
            <a:avLst/>
          </a:prstGeom>
          <a:solidFill>
            <a:srgbClr val="6A27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5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A3F59F2B-0A23-4DEE-9FFC-5A82CA5944DD}"/>
              </a:ext>
            </a:extLst>
          </p:cNvPr>
          <p:cNvSpPr>
            <a:spLocks noGrp="1"/>
          </p:cNvSpPr>
          <p:nvPr>
            <p:ph type="subTitle" idx="25" hasCustomPrompt="1"/>
          </p:nvPr>
        </p:nvSpPr>
        <p:spPr>
          <a:xfrm>
            <a:off x="308157" y="155566"/>
            <a:ext cx="11578743" cy="689647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lang="en-US" sz="4000" b="0" i="0" kern="1200" dirty="0">
                <a:solidFill>
                  <a:schemeClr val="bg2"/>
                </a:solidFill>
                <a:latin typeface="Franklin Gothic Medium" panose="020B0603020102020204" pitchFamily="34" charset="0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Title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95658" y="849155"/>
            <a:ext cx="11591241" cy="492003"/>
          </a:xfrm>
        </p:spPr>
        <p:txBody>
          <a:bodyPr tIns="0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bg2"/>
                </a:solidFill>
                <a:latin typeface="+mj-lt"/>
                <a:ea typeface="Franklin Gothic Medium Cond" charset="0"/>
                <a:cs typeface="Franklin Gothic Medium Cond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D8336C08-A370-465D-A539-9FB9A7C1B6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6695" y="1528679"/>
            <a:ext cx="2133596" cy="2149104"/>
          </a:xfrm>
          <a:prstGeom prst="flowChartConnector">
            <a:avLst/>
          </a:prstGeom>
          <a:ln w="12700"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E27478F7-75B7-4A60-9005-EE64903FA7F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023116" y="1528679"/>
            <a:ext cx="2133596" cy="2149104"/>
          </a:xfrm>
          <a:prstGeom prst="flowChartConnector">
            <a:avLst/>
          </a:prstGeom>
          <a:ln w="12700"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5802E7F-3FD6-4CEA-BC5E-FCCC8C6F401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21178" y="1528679"/>
            <a:ext cx="2133596" cy="2149104"/>
          </a:xfrm>
          <a:prstGeom prst="flowChartConnector">
            <a:avLst/>
          </a:prstGeom>
          <a:ln w="12700"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C66ACDE-122A-4BE3-ACBB-E14C6556469A}"/>
              </a:ext>
            </a:extLst>
          </p:cNvPr>
          <p:cNvSpPr/>
          <p:nvPr userDrawn="1"/>
        </p:nvSpPr>
        <p:spPr>
          <a:xfrm>
            <a:off x="0" y="1309189"/>
            <a:ext cx="12192000" cy="4571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88F6E1-DBA7-4315-B05A-66BFF38CC0A1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47676" y="3821410"/>
            <a:ext cx="3384550" cy="427037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6D22DB"/>
                </a:solidFill>
                <a:latin typeface="+mj-lt"/>
                <a:ea typeface="Franklin Gothic Medium Cond" charset="0"/>
                <a:cs typeface="Franklin Gothic Medium Cond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6AB579B-D7F2-4A79-80FC-5F7C659CC7E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4403725" y="3819958"/>
            <a:ext cx="3478166" cy="427037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6D22DB"/>
                </a:solidFill>
                <a:latin typeface="+mj-lt"/>
                <a:ea typeface="Franklin Gothic Medium Cond" charset="0"/>
                <a:cs typeface="Franklin Gothic Medium Cond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038591DE-80C2-458A-8486-DACBF225B8FB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359777" y="3844234"/>
            <a:ext cx="3384547" cy="427037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6D22DB"/>
                </a:solidFill>
                <a:latin typeface="+mj-lt"/>
                <a:ea typeface="Franklin Gothic Medium Cond" charset="0"/>
                <a:cs typeface="Franklin Gothic Medium Cond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A8F775-3626-4F8D-88DA-48E5670F53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447675" y="4384675"/>
            <a:ext cx="3384550" cy="1758950"/>
          </a:xfrm>
        </p:spPr>
        <p:txBody>
          <a:bodyPr/>
          <a:lstStyle>
            <a:lvl1pPr marL="0" indent="0" algn="ctr">
              <a:spcBef>
                <a:spcPts val="600"/>
              </a:spcBef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50A22B85-14D5-4693-80A8-9F56E656F2A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401339" y="4383883"/>
            <a:ext cx="3478166" cy="1758950"/>
          </a:xfrm>
        </p:spPr>
        <p:txBody>
          <a:bodyPr/>
          <a:lstStyle>
            <a:lvl1pPr marL="0" indent="0" algn="ctr">
              <a:spcBef>
                <a:spcPts val="600"/>
              </a:spcBef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AE2181D9-9B69-4732-BAF6-DD1E17C5E4B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359777" y="4383883"/>
            <a:ext cx="3384550" cy="1758950"/>
          </a:xfrm>
        </p:spPr>
        <p:txBody>
          <a:bodyPr/>
          <a:lstStyle>
            <a:lvl1pPr marL="0" indent="0" algn="ctr">
              <a:spcBef>
                <a:spcPts val="600"/>
              </a:spcBef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716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10369"/>
            <a:ext cx="11430000" cy="1045571"/>
          </a:xfrm>
        </p:spPr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1"/>
            <a:ext cx="5483079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2" y="1600201"/>
            <a:ext cx="5716588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5727015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1670B89-075A-8B5A-721D-1D7BBDD2D012}"/>
              </a:ext>
            </a:extLst>
          </p:cNvPr>
          <p:cNvSpPr/>
          <p:nvPr userDrawn="1"/>
        </p:nvSpPr>
        <p:spPr>
          <a:xfrm>
            <a:off x="0" y="200470"/>
            <a:ext cx="526032" cy="1123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1">
            <a:extLst>
              <a:ext uri="{FF2B5EF4-FFF2-40B4-BE49-F238E27FC236}">
                <a16:creationId xmlns:a16="http://schemas.microsoft.com/office/drawing/2014/main" id="{001A93AB-40F7-38DC-5CA4-867E7BAEDB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3502" y="334205"/>
            <a:ext cx="11430000" cy="1045571"/>
          </a:xfrm>
        </p:spPr>
        <p:txBody>
          <a:bodyPr/>
          <a:lstStyle>
            <a:lvl1pPr>
              <a:defRPr/>
            </a:lvl1pPr>
          </a:lstStyle>
          <a:p>
            <a:r>
              <a:rPr lang="en-US" b="1" dirty="0"/>
              <a:t>Header</a:t>
            </a:r>
            <a:br>
              <a:rPr lang="en-US" sz="1600" i="1" dirty="0">
                <a:solidFill>
                  <a:srgbClr val="6A27DB"/>
                </a:solidFill>
              </a:rPr>
            </a:br>
            <a:r>
              <a:rPr lang="en-US" sz="1600" i="1" dirty="0">
                <a:solidFill>
                  <a:srgbClr val="6A27DB"/>
                </a:solidFill>
              </a:rPr>
              <a:t>Sub-Header</a:t>
            </a:r>
          </a:p>
        </p:txBody>
      </p:sp>
    </p:spTree>
    <p:extLst>
      <p:ext uri="{BB962C8B-B14F-4D97-AF65-F5344CB8AC3E}">
        <p14:creationId xmlns:p14="http://schemas.microsoft.com/office/powerpoint/2010/main" val="220543002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374475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screensho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10369"/>
            <a:ext cx="5483079" cy="10455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1"/>
            <a:ext cx="5483079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10126D7-514E-4195-8D25-93CE05899F98}"/>
              </a:ext>
            </a:extLst>
          </p:cNvPr>
          <p:cNvGrpSpPr/>
          <p:nvPr userDrawn="1"/>
        </p:nvGrpSpPr>
        <p:grpSpPr>
          <a:xfrm>
            <a:off x="5914202" y="-829538"/>
            <a:ext cx="6083170" cy="8375245"/>
            <a:chOff x="5914202" y="-829538"/>
            <a:chExt cx="6083170" cy="8375245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08FF34C-A3CF-4D8A-891D-D8E3BF447CA0}"/>
                </a:ext>
              </a:extLst>
            </p:cNvPr>
            <p:cNvSpPr/>
            <p:nvPr/>
          </p:nvSpPr>
          <p:spPr>
            <a:xfrm rot="2594709">
              <a:off x="6825756" y="-570740"/>
              <a:ext cx="4260449" cy="7878820"/>
            </a:xfrm>
            <a:custGeom>
              <a:avLst/>
              <a:gdLst>
                <a:gd name="connsiteX0" fmla="*/ 0 w 4260449"/>
                <a:gd name="connsiteY0" fmla="*/ 1817724 h 7878820"/>
                <a:gd name="connsiteX1" fmla="*/ 1787940 w 4260449"/>
                <a:gd name="connsiteY1" fmla="*/ 136084 h 7878820"/>
                <a:gd name="connsiteX2" fmla="*/ 2496258 w 4260449"/>
                <a:gd name="connsiteY2" fmla="*/ 157785 h 7878820"/>
                <a:gd name="connsiteX3" fmla="*/ 4260449 w 4260449"/>
                <a:gd name="connsiteY3" fmla="*/ 2033493 h 7878820"/>
                <a:gd name="connsiteX4" fmla="*/ 4260449 w 4260449"/>
                <a:gd name="connsiteY4" fmla="*/ 6061098 h 7878820"/>
                <a:gd name="connsiteX5" fmla="*/ 2472511 w 4260449"/>
                <a:gd name="connsiteY5" fmla="*/ 7742737 h 7878820"/>
                <a:gd name="connsiteX6" fmla="*/ 1764194 w 4260449"/>
                <a:gd name="connsiteY6" fmla="*/ 7721036 h 7878820"/>
                <a:gd name="connsiteX7" fmla="*/ 1 w 4260449"/>
                <a:gd name="connsiteY7" fmla="*/ 5845325 h 787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60449" h="7878820">
                  <a:moveTo>
                    <a:pt x="0" y="1817724"/>
                  </a:moveTo>
                  <a:lnTo>
                    <a:pt x="1787940" y="136084"/>
                  </a:lnTo>
                  <a:cubicBezTo>
                    <a:pt x="1989528" y="-53519"/>
                    <a:pt x="2306654" y="-43805"/>
                    <a:pt x="2496258" y="157785"/>
                  </a:cubicBezTo>
                  <a:lnTo>
                    <a:pt x="4260449" y="2033493"/>
                  </a:lnTo>
                  <a:lnTo>
                    <a:pt x="4260449" y="6061098"/>
                  </a:lnTo>
                  <a:lnTo>
                    <a:pt x="2472511" y="7742737"/>
                  </a:lnTo>
                  <a:cubicBezTo>
                    <a:pt x="2270922" y="7932341"/>
                    <a:pt x="1953798" y="7922625"/>
                    <a:pt x="1764194" y="7721036"/>
                  </a:cubicBezTo>
                  <a:lnTo>
                    <a:pt x="1" y="5845325"/>
                  </a:lnTo>
                  <a:close/>
                </a:path>
              </a:pathLst>
            </a:custGeom>
            <a:gradFill>
              <a:gsLst>
                <a:gs pos="0">
                  <a:srgbClr val="C6CCD5"/>
                </a:gs>
                <a:gs pos="83000">
                  <a:srgbClr val="EBEDF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1285841-F15D-4069-A24D-72A39DA231F5}"/>
                </a:ext>
              </a:extLst>
            </p:cNvPr>
            <p:cNvSpPr/>
            <p:nvPr/>
          </p:nvSpPr>
          <p:spPr>
            <a:xfrm rot="2594709">
              <a:off x="5914202" y="-829538"/>
              <a:ext cx="1840626" cy="4103396"/>
            </a:xfrm>
            <a:custGeom>
              <a:avLst/>
              <a:gdLst>
                <a:gd name="connsiteX0" fmla="*/ 157785 w 1840626"/>
                <a:gd name="connsiteY0" fmla="*/ 1582790 h 4103396"/>
                <a:gd name="connsiteX1" fmla="*/ 1840626 w 1840626"/>
                <a:gd name="connsiteY1" fmla="*/ 0 h 4103396"/>
                <a:gd name="connsiteX2" fmla="*/ 1840626 w 1840626"/>
                <a:gd name="connsiteY2" fmla="*/ 4103396 h 4103396"/>
                <a:gd name="connsiteX3" fmla="*/ 136084 w 1840626"/>
                <a:gd name="connsiteY3" fmla="*/ 2291108 h 4103396"/>
                <a:gd name="connsiteX4" fmla="*/ 157785 w 1840626"/>
                <a:gd name="connsiteY4" fmla="*/ 1582790 h 4103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0626" h="4103396">
                  <a:moveTo>
                    <a:pt x="157785" y="1582790"/>
                  </a:moveTo>
                  <a:lnTo>
                    <a:pt x="1840626" y="0"/>
                  </a:lnTo>
                  <a:lnTo>
                    <a:pt x="1840626" y="4103396"/>
                  </a:lnTo>
                  <a:lnTo>
                    <a:pt x="136084" y="2291108"/>
                  </a:lnTo>
                  <a:cubicBezTo>
                    <a:pt x="-53520" y="2089519"/>
                    <a:pt x="-43804" y="1772394"/>
                    <a:pt x="157785" y="1582790"/>
                  </a:cubicBezTo>
                  <a:close/>
                </a:path>
              </a:pathLst>
            </a:custGeom>
            <a:solidFill>
              <a:srgbClr val="EBE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352207D-5466-4EEB-9AF2-6D73B6E94111}"/>
                </a:ext>
              </a:extLst>
            </p:cNvPr>
            <p:cNvSpPr/>
            <p:nvPr/>
          </p:nvSpPr>
          <p:spPr>
            <a:xfrm rot="2594709">
              <a:off x="10182016" y="3492945"/>
              <a:ext cx="1815356" cy="4052762"/>
            </a:xfrm>
            <a:custGeom>
              <a:avLst/>
              <a:gdLst>
                <a:gd name="connsiteX0" fmla="*/ 0 w 1815356"/>
                <a:gd name="connsiteY0" fmla="*/ 0 h 4052762"/>
                <a:gd name="connsiteX1" fmla="*/ 1679273 w 1815356"/>
                <a:gd name="connsiteY1" fmla="*/ 1785422 h 4052762"/>
                <a:gd name="connsiteX2" fmla="*/ 1657572 w 1815356"/>
                <a:gd name="connsiteY2" fmla="*/ 2493739 h 4052762"/>
                <a:gd name="connsiteX3" fmla="*/ 0 w 1815356"/>
                <a:gd name="connsiteY3" fmla="*/ 4052762 h 4052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5356" h="4052762">
                  <a:moveTo>
                    <a:pt x="0" y="0"/>
                  </a:moveTo>
                  <a:lnTo>
                    <a:pt x="1679273" y="1785422"/>
                  </a:lnTo>
                  <a:cubicBezTo>
                    <a:pt x="1868877" y="1987011"/>
                    <a:pt x="1859161" y="2304135"/>
                    <a:pt x="1657572" y="2493739"/>
                  </a:cubicBezTo>
                  <a:lnTo>
                    <a:pt x="0" y="4052762"/>
                  </a:lnTo>
                  <a:close/>
                </a:path>
              </a:pathLst>
            </a:custGeom>
            <a:solidFill>
              <a:srgbClr val="EBE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A7B438-5802-461B-8EEA-D854A2A00A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82760" y="1975239"/>
            <a:ext cx="4714875" cy="2731398"/>
          </a:xfrm>
          <a:noFill/>
        </p:spPr>
        <p:txBody>
          <a:bodyPr anchor="ctr" anchorCtr="0"/>
          <a:lstStyle>
            <a:lvl1pPr marL="0" indent="0" algn="ctr">
              <a:buNone/>
              <a:tabLst/>
              <a:defRPr lang="en-US" sz="2000" b="1" kern="1200" dirty="0">
                <a:solidFill>
                  <a:schemeClr val="tx1"/>
                </a:solidFill>
                <a:latin typeface="TT Norms Pro" panose="02000803030000020004" pitchFamily="50" charset="0"/>
                <a:ea typeface="+mn-ea"/>
                <a:cs typeface="+mn-cs"/>
              </a:defRPr>
            </a:lvl1pPr>
          </a:lstStyle>
          <a:p>
            <a:pPr marL="342900" lvl="0" indent="-3429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239732872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f screensho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3500" y="410369"/>
            <a:ext cx="5397500" cy="10455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0" y="1600201"/>
            <a:ext cx="53975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10126D7-514E-4195-8D25-93CE05899F98}"/>
              </a:ext>
            </a:extLst>
          </p:cNvPr>
          <p:cNvGrpSpPr/>
          <p:nvPr userDrawn="1"/>
        </p:nvGrpSpPr>
        <p:grpSpPr>
          <a:xfrm>
            <a:off x="199202" y="-829538"/>
            <a:ext cx="6083170" cy="8375245"/>
            <a:chOff x="5914202" y="-829538"/>
            <a:chExt cx="6083170" cy="8375245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08FF34C-A3CF-4D8A-891D-D8E3BF447CA0}"/>
                </a:ext>
              </a:extLst>
            </p:cNvPr>
            <p:cNvSpPr/>
            <p:nvPr/>
          </p:nvSpPr>
          <p:spPr>
            <a:xfrm rot="2594709">
              <a:off x="6825756" y="-570740"/>
              <a:ext cx="4260449" cy="7878820"/>
            </a:xfrm>
            <a:custGeom>
              <a:avLst/>
              <a:gdLst>
                <a:gd name="connsiteX0" fmla="*/ 0 w 4260449"/>
                <a:gd name="connsiteY0" fmla="*/ 1817724 h 7878820"/>
                <a:gd name="connsiteX1" fmla="*/ 1787940 w 4260449"/>
                <a:gd name="connsiteY1" fmla="*/ 136084 h 7878820"/>
                <a:gd name="connsiteX2" fmla="*/ 2496258 w 4260449"/>
                <a:gd name="connsiteY2" fmla="*/ 157785 h 7878820"/>
                <a:gd name="connsiteX3" fmla="*/ 4260449 w 4260449"/>
                <a:gd name="connsiteY3" fmla="*/ 2033493 h 7878820"/>
                <a:gd name="connsiteX4" fmla="*/ 4260449 w 4260449"/>
                <a:gd name="connsiteY4" fmla="*/ 6061098 h 7878820"/>
                <a:gd name="connsiteX5" fmla="*/ 2472511 w 4260449"/>
                <a:gd name="connsiteY5" fmla="*/ 7742737 h 7878820"/>
                <a:gd name="connsiteX6" fmla="*/ 1764194 w 4260449"/>
                <a:gd name="connsiteY6" fmla="*/ 7721036 h 7878820"/>
                <a:gd name="connsiteX7" fmla="*/ 1 w 4260449"/>
                <a:gd name="connsiteY7" fmla="*/ 5845325 h 787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60449" h="7878820">
                  <a:moveTo>
                    <a:pt x="0" y="1817724"/>
                  </a:moveTo>
                  <a:lnTo>
                    <a:pt x="1787940" y="136084"/>
                  </a:lnTo>
                  <a:cubicBezTo>
                    <a:pt x="1989528" y="-53519"/>
                    <a:pt x="2306654" y="-43805"/>
                    <a:pt x="2496258" y="157785"/>
                  </a:cubicBezTo>
                  <a:lnTo>
                    <a:pt x="4260449" y="2033493"/>
                  </a:lnTo>
                  <a:lnTo>
                    <a:pt x="4260449" y="6061098"/>
                  </a:lnTo>
                  <a:lnTo>
                    <a:pt x="2472511" y="7742737"/>
                  </a:lnTo>
                  <a:cubicBezTo>
                    <a:pt x="2270922" y="7932341"/>
                    <a:pt x="1953798" y="7922625"/>
                    <a:pt x="1764194" y="7721036"/>
                  </a:cubicBezTo>
                  <a:lnTo>
                    <a:pt x="1" y="5845325"/>
                  </a:lnTo>
                  <a:close/>
                </a:path>
              </a:pathLst>
            </a:custGeom>
            <a:gradFill>
              <a:gsLst>
                <a:gs pos="0">
                  <a:srgbClr val="C6CCD5"/>
                </a:gs>
                <a:gs pos="83000">
                  <a:srgbClr val="EBEDF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1285841-F15D-4069-A24D-72A39DA231F5}"/>
                </a:ext>
              </a:extLst>
            </p:cNvPr>
            <p:cNvSpPr/>
            <p:nvPr/>
          </p:nvSpPr>
          <p:spPr>
            <a:xfrm rot="2594709">
              <a:off x="5914202" y="-829538"/>
              <a:ext cx="1840626" cy="4103396"/>
            </a:xfrm>
            <a:custGeom>
              <a:avLst/>
              <a:gdLst>
                <a:gd name="connsiteX0" fmla="*/ 157785 w 1840626"/>
                <a:gd name="connsiteY0" fmla="*/ 1582790 h 4103396"/>
                <a:gd name="connsiteX1" fmla="*/ 1840626 w 1840626"/>
                <a:gd name="connsiteY1" fmla="*/ 0 h 4103396"/>
                <a:gd name="connsiteX2" fmla="*/ 1840626 w 1840626"/>
                <a:gd name="connsiteY2" fmla="*/ 4103396 h 4103396"/>
                <a:gd name="connsiteX3" fmla="*/ 136084 w 1840626"/>
                <a:gd name="connsiteY3" fmla="*/ 2291108 h 4103396"/>
                <a:gd name="connsiteX4" fmla="*/ 157785 w 1840626"/>
                <a:gd name="connsiteY4" fmla="*/ 1582790 h 4103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0626" h="4103396">
                  <a:moveTo>
                    <a:pt x="157785" y="1582790"/>
                  </a:moveTo>
                  <a:lnTo>
                    <a:pt x="1840626" y="0"/>
                  </a:lnTo>
                  <a:lnTo>
                    <a:pt x="1840626" y="4103396"/>
                  </a:lnTo>
                  <a:lnTo>
                    <a:pt x="136084" y="2291108"/>
                  </a:lnTo>
                  <a:cubicBezTo>
                    <a:pt x="-53520" y="2089519"/>
                    <a:pt x="-43804" y="1772394"/>
                    <a:pt x="157785" y="1582790"/>
                  </a:cubicBezTo>
                  <a:close/>
                </a:path>
              </a:pathLst>
            </a:custGeom>
            <a:solidFill>
              <a:srgbClr val="EBE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352207D-5466-4EEB-9AF2-6D73B6E94111}"/>
                </a:ext>
              </a:extLst>
            </p:cNvPr>
            <p:cNvSpPr/>
            <p:nvPr/>
          </p:nvSpPr>
          <p:spPr>
            <a:xfrm rot="2594709">
              <a:off x="10182016" y="3492945"/>
              <a:ext cx="1815356" cy="4052762"/>
            </a:xfrm>
            <a:custGeom>
              <a:avLst/>
              <a:gdLst>
                <a:gd name="connsiteX0" fmla="*/ 0 w 1815356"/>
                <a:gd name="connsiteY0" fmla="*/ 0 h 4052762"/>
                <a:gd name="connsiteX1" fmla="*/ 1679273 w 1815356"/>
                <a:gd name="connsiteY1" fmla="*/ 1785422 h 4052762"/>
                <a:gd name="connsiteX2" fmla="*/ 1657572 w 1815356"/>
                <a:gd name="connsiteY2" fmla="*/ 2493739 h 4052762"/>
                <a:gd name="connsiteX3" fmla="*/ 0 w 1815356"/>
                <a:gd name="connsiteY3" fmla="*/ 4052762 h 4052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5356" h="4052762">
                  <a:moveTo>
                    <a:pt x="0" y="0"/>
                  </a:moveTo>
                  <a:lnTo>
                    <a:pt x="1679273" y="1785422"/>
                  </a:lnTo>
                  <a:cubicBezTo>
                    <a:pt x="1868877" y="1987011"/>
                    <a:pt x="1859161" y="2304135"/>
                    <a:pt x="1657572" y="2493739"/>
                  </a:cubicBezTo>
                  <a:lnTo>
                    <a:pt x="0" y="4052762"/>
                  </a:lnTo>
                  <a:close/>
                </a:path>
              </a:pathLst>
            </a:custGeom>
            <a:solidFill>
              <a:srgbClr val="EBE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A7B438-5802-461B-8EEA-D854A2A00A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67760" y="1975239"/>
            <a:ext cx="4714875" cy="2731398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screenshot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AD1947-AB6F-498B-8166-F432962A0DC9}"/>
              </a:ext>
            </a:extLst>
          </p:cNvPr>
          <p:cNvSpPr/>
          <p:nvPr userDrawn="1"/>
        </p:nvSpPr>
        <p:spPr>
          <a:xfrm>
            <a:off x="0" y="6701742"/>
            <a:ext cx="12192000" cy="156258"/>
          </a:xfrm>
          <a:prstGeom prst="rect">
            <a:avLst/>
          </a:prstGeom>
          <a:solidFill>
            <a:srgbClr val="1D3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A9CACE-DD21-4FC1-BF7E-BA9FCAF7B025}"/>
              </a:ext>
            </a:extLst>
          </p:cNvPr>
          <p:cNvSpPr txBox="1"/>
          <p:nvPr userDrawn="1"/>
        </p:nvSpPr>
        <p:spPr>
          <a:xfrm>
            <a:off x="11535281" y="6324601"/>
            <a:ext cx="27571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D5A737D5-9241-4FFE-95C9-A048E1B4DD8D}" type="datetimeyyyy">
              <a:rPr lang="en-US" sz="1000" smtClean="0"/>
              <a:pPr algn="r"/>
              <a:t>2026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588751813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14BFE60-3099-4785-BDAA-52CDF93B761F}"/>
              </a:ext>
            </a:extLst>
          </p:cNvPr>
          <p:cNvGrpSpPr/>
          <p:nvPr userDrawn="1"/>
        </p:nvGrpSpPr>
        <p:grpSpPr>
          <a:xfrm>
            <a:off x="-1112088" y="186930"/>
            <a:ext cx="12923088" cy="5648019"/>
            <a:chOff x="-1169339" y="186930"/>
            <a:chExt cx="12912164" cy="564801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9188757-97EC-4731-B99C-D5383204FA3D}"/>
                </a:ext>
              </a:extLst>
            </p:cNvPr>
            <p:cNvSpPr/>
            <p:nvPr/>
          </p:nvSpPr>
          <p:spPr>
            <a:xfrm rot="2799743">
              <a:off x="485466" y="-1467875"/>
              <a:ext cx="4554425" cy="7864035"/>
            </a:xfrm>
            <a:custGeom>
              <a:avLst/>
              <a:gdLst>
                <a:gd name="connsiteX0" fmla="*/ 95727 w 4554425"/>
                <a:gd name="connsiteY0" fmla="*/ 4725236 h 7864035"/>
                <a:gd name="connsiteX1" fmla="*/ 4554425 w 4554425"/>
                <a:gd name="connsiteY1" fmla="*/ 0 h 7864035"/>
                <a:gd name="connsiteX2" fmla="*/ 4554425 w 4554425"/>
                <a:gd name="connsiteY2" fmla="*/ 6430266 h 7864035"/>
                <a:gd name="connsiteX3" fmla="*/ 3305449 w 4554425"/>
                <a:gd name="connsiteY3" fmla="*/ 7753906 h 7864035"/>
                <a:gd name="connsiteX4" fmla="*/ 2809185 w 4554425"/>
                <a:gd name="connsiteY4" fmla="*/ 7768308 h 7864035"/>
                <a:gd name="connsiteX5" fmla="*/ 110130 w 4554425"/>
                <a:gd name="connsiteY5" fmla="*/ 5221500 h 7864035"/>
                <a:gd name="connsiteX6" fmla="*/ 95727 w 4554425"/>
                <a:gd name="connsiteY6" fmla="*/ 4725236 h 786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54425" h="7864035">
                  <a:moveTo>
                    <a:pt x="95727" y="4725236"/>
                  </a:moveTo>
                  <a:lnTo>
                    <a:pt x="4554425" y="0"/>
                  </a:lnTo>
                  <a:lnTo>
                    <a:pt x="4554425" y="6430266"/>
                  </a:lnTo>
                  <a:lnTo>
                    <a:pt x="3305449" y="7753906"/>
                  </a:lnTo>
                  <a:cubicBezTo>
                    <a:pt x="3172386" y="7894923"/>
                    <a:pt x="2950202" y="7901371"/>
                    <a:pt x="2809185" y="7768308"/>
                  </a:cubicBezTo>
                  <a:lnTo>
                    <a:pt x="110130" y="5221500"/>
                  </a:lnTo>
                  <a:cubicBezTo>
                    <a:pt x="-30887" y="5088437"/>
                    <a:pt x="-37335" y="4866253"/>
                    <a:pt x="95727" y="4725236"/>
                  </a:cubicBezTo>
                  <a:close/>
                </a:path>
              </a:pathLst>
            </a:custGeom>
            <a:solidFill>
              <a:srgbClr val="EBE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2EDFF31-03A5-4259-9CCB-B3C0DA887528}"/>
                </a:ext>
              </a:extLst>
            </p:cNvPr>
            <p:cNvSpPr/>
            <p:nvPr/>
          </p:nvSpPr>
          <p:spPr>
            <a:xfrm>
              <a:off x="2432056" y="1421882"/>
              <a:ext cx="9310768" cy="4413066"/>
            </a:xfrm>
            <a:custGeom>
              <a:avLst/>
              <a:gdLst>
                <a:gd name="connsiteX0" fmla="*/ 4676876 w 9310768"/>
                <a:gd name="connsiteY0" fmla="*/ 0 h 4413066"/>
                <a:gd name="connsiteX1" fmla="*/ 8959709 w 9310768"/>
                <a:gd name="connsiteY1" fmla="*/ 0 h 4413066"/>
                <a:gd name="connsiteX2" fmla="*/ 9310768 w 9310768"/>
                <a:gd name="connsiteY2" fmla="*/ 351059 h 4413066"/>
                <a:gd name="connsiteX3" fmla="*/ 9310768 w 9310768"/>
                <a:gd name="connsiteY3" fmla="*/ 1938784 h 4413066"/>
                <a:gd name="connsiteX4" fmla="*/ 6688574 w 9310768"/>
                <a:gd name="connsiteY4" fmla="*/ 4413066 h 4413066"/>
                <a:gd name="connsiteX5" fmla="*/ 0 w 9310768"/>
                <a:gd name="connsiteY5" fmla="*/ 4413066 h 4413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10768" h="4413066">
                  <a:moveTo>
                    <a:pt x="4676876" y="0"/>
                  </a:moveTo>
                  <a:lnTo>
                    <a:pt x="8959709" y="0"/>
                  </a:lnTo>
                  <a:cubicBezTo>
                    <a:pt x="9153594" y="0"/>
                    <a:pt x="9310768" y="157174"/>
                    <a:pt x="9310768" y="351059"/>
                  </a:cubicBezTo>
                  <a:lnTo>
                    <a:pt x="9310768" y="1938784"/>
                  </a:lnTo>
                  <a:lnTo>
                    <a:pt x="6688574" y="4413066"/>
                  </a:lnTo>
                  <a:lnTo>
                    <a:pt x="0" y="4413066"/>
                  </a:lnTo>
                  <a:close/>
                </a:path>
              </a:pathLst>
            </a:custGeom>
            <a:gradFill>
              <a:gsLst>
                <a:gs pos="0">
                  <a:srgbClr val="C6CCD5"/>
                </a:gs>
                <a:gs pos="83000">
                  <a:srgbClr val="EBEDF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C2B21F1-37F1-4F2E-9CC4-0131209B84E9}"/>
                </a:ext>
              </a:extLst>
            </p:cNvPr>
            <p:cNvSpPr/>
            <p:nvPr/>
          </p:nvSpPr>
          <p:spPr>
            <a:xfrm>
              <a:off x="9025766" y="3271152"/>
              <a:ext cx="2717059" cy="2563797"/>
            </a:xfrm>
            <a:custGeom>
              <a:avLst/>
              <a:gdLst>
                <a:gd name="connsiteX0" fmla="*/ 2717059 w 2717059"/>
                <a:gd name="connsiteY0" fmla="*/ 0 h 2563797"/>
                <a:gd name="connsiteX1" fmla="*/ 2717059 w 2717059"/>
                <a:gd name="connsiteY1" fmla="*/ 2212738 h 2563797"/>
                <a:gd name="connsiteX2" fmla="*/ 2366000 w 2717059"/>
                <a:gd name="connsiteY2" fmla="*/ 2563797 h 2563797"/>
                <a:gd name="connsiteX3" fmla="*/ 0 w 2717059"/>
                <a:gd name="connsiteY3" fmla="*/ 2563797 h 256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7059" h="2563797">
                  <a:moveTo>
                    <a:pt x="2717059" y="0"/>
                  </a:moveTo>
                  <a:lnTo>
                    <a:pt x="2717059" y="2212738"/>
                  </a:lnTo>
                  <a:cubicBezTo>
                    <a:pt x="2717059" y="2406623"/>
                    <a:pt x="2559885" y="2563797"/>
                    <a:pt x="2366000" y="2563797"/>
                  </a:cubicBezTo>
                  <a:lnTo>
                    <a:pt x="0" y="2563797"/>
                  </a:lnTo>
                  <a:close/>
                </a:path>
              </a:pathLst>
            </a:custGeom>
            <a:solidFill>
              <a:srgbClr val="EBE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C396BD4-A9AA-46D6-8ECC-8B5243FB9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A8D8621D-BCAD-4AA0-B77F-B7350EC8E8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53069" y="2712968"/>
            <a:ext cx="3219236" cy="1864952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screenshot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5F591713-17EB-4501-B262-07852B8EE63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539855" y="2712968"/>
            <a:ext cx="3219236" cy="1864952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screenshot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646D8D10-53B3-47ED-B2AC-BF653498350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226641" y="2712968"/>
            <a:ext cx="3219236" cy="1864952"/>
          </a:xfrm>
          <a:noFill/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2000" b="1" dirty="0">
                <a:latin typeface="TT Norms Pro" panose="02000803030000020004" pitchFamily="50" charset="0"/>
              </a:defRPr>
            </a:lvl1pPr>
          </a:lstStyle>
          <a:p>
            <a:pPr marL="306933" lvl="0" indent="-306933" algn="ctr" defTabSz="914400">
              <a:tabLst/>
            </a:pPr>
            <a:r>
              <a:rPr lang="en-US"/>
              <a:t>Click image icon</a:t>
            </a:r>
            <a:br>
              <a:rPr lang="en-US"/>
            </a:br>
            <a:r>
              <a:rPr lang="en-US"/>
              <a:t>to insert screenshot</a:t>
            </a:r>
          </a:p>
        </p:txBody>
      </p:sp>
    </p:spTree>
    <p:extLst>
      <p:ext uri="{BB962C8B-B14F-4D97-AF65-F5344CB8AC3E}">
        <p14:creationId xmlns:p14="http://schemas.microsoft.com/office/powerpoint/2010/main" val="150035250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0998" y="410369"/>
            <a:ext cx="11430000" cy="10455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00201"/>
            <a:ext cx="1143000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1A1471-0C3E-47FA-AC80-5882A2A24E98}"/>
              </a:ext>
            </a:extLst>
          </p:cNvPr>
          <p:cNvSpPr/>
          <p:nvPr userDrawn="1"/>
        </p:nvSpPr>
        <p:spPr>
          <a:xfrm>
            <a:off x="0" y="6701742"/>
            <a:ext cx="12192000" cy="156258"/>
          </a:xfrm>
          <a:prstGeom prst="rect">
            <a:avLst/>
          </a:prstGeom>
          <a:solidFill>
            <a:srgbClr val="1D3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1DEAF-D1A4-45B3-816E-E7F9F4634F5C}"/>
              </a:ext>
            </a:extLst>
          </p:cNvPr>
          <p:cNvSpPr txBox="1"/>
          <p:nvPr userDrawn="1"/>
        </p:nvSpPr>
        <p:spPr>
          <a:xfrm>
            <a:off x="11535281" y="6324601"/>
            <a:ext cx="27571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D5A737D5-9241-4FFE-95C9-A048E1B4DD8D}" type="datetimeyyyy">
              <a:rPr lang="en-US" sz="1000" smtClean="0"/>
              <a:pPr algn="r"/>
              <a:t>2026</a:t>
            </a:fld>
            <a:endParaRPr lang="en-US" sz="100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BEA6F82-7442-F545-A845-1E5590360DCD}"/>
              </a:ext>
            </a:extLst>
          </p:cNvPr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380998" y="6310981"/>
            <a:ext cx="1084008" cy="27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86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50" r:id="rId3"/>
    <p:sldLayoutId id="2147483652" r:id="rId4"/>
    <p:sldLayoutId id="2147483654" r:id="rId5"/>
    <p:sldLayoutId id="2147483655" r:id="rId6"/>
    <p:sldLayoutId id="2147483671" r:id="rId7"/>
    <p:sldLayoutId id="2147483678" r:id="rId8"/>
    <p:sldLayoutId id="2147483673" r:id="rId9"/>
    <p:sldLayoutId id="2147483672" r:id="rId10"/>
    <p:sldLayoutId id="2147483660" r:id="rId11"/>
    <p:sldLayoutId id="2147483677" r:id="rId12"/>
    <p:sldLayoutId id="2147483656" r:id="rId13"/>
    <p:sldLayoutId id="2147483659" r:id="rId14"/>
    <p:sldLayoutId id="2147483661" r:id="rId15"/>
    <p:sldLayoutId id="2147483668" r:id="rId16"/>
    <p:sldLayoutId id="2147483667" r:id="rId17"/>
    <p:sldLayoutId id="2147483669" r:id="rId18"/>
    <p:sldLayoutId id="2147483674" r:id="rId19"/>
    <p:sldLayoutId id="2147483675" r:id="rId20"/>
    <p:sldLayoutId id="2147483676" r:id="rId21"/>
    <p:sldLayoutId id="2147483665" r:id="rId22"/>
    <p:sldLayoutId id="2147483662" r:id="rId23"/>
    <p:sldLayoutId id="2147483663" r:id="rId24"/>
    <p:sldLayoutId id="2147483664" r:id="rId25"/>
    <p:sldLayoutId id="2147483670" r:id="rId26"/>
    <p:sldLayoutId id="2147483658" r:id="rId27"/>
    <p:sldLayoutId id="2147483681" r:id="rId28"/>
    <p:sldLayoutId id="2147483683" r:id="rId29"/>
    <p:sldLayoutId id="2147483684" r:id="rId30"/>
  </p:sldLayoutIdLst>
  <p:transition>
    <p:fade/>
  </p:transition>
  <p:hf sldNum="0" hdr="0" ftr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sz="4800" b="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06933" indent="-306933" algn="l" defTabSz="914445" rtl="0" eaLnBrk="1" latinLnBrk="0" hangingPunct="1">
        <a:lnSpc>
          <a:spcPct val="90000"/>
        </a:lnSpc>
        <a:spcBef>
          <a:spcPts val="1000"/>
        </a:spcBef>
        <a:buClr>
          <a:srgbClr val="6A27DB"/>
        </a:buClr>
        <a:buFont typeface="Arial" panose="020B0604020202020204" pitchFamily="34" charset="0"/>
        <a:buChar char="•"/>
        <a:defRPr sz="2801" kern="1200">
          <a:solidFill>
            <a:schemeClr val="tx1"/>
          </a:solidFill>
          <a:latin typeface="+mn-lt"/>
          <a:ea typeface="+mn-ea"/>
          <a:cs typeface="+mn-cs"/>
        </a:defRPr>
      </a:lvl1pPr>
      <a:lvl2pPr marL="613864" indent="-306933" algn="l" defTabSz="914445" rtl="0" eaLnBrk="1" latinLnBrk="0" hangingPunct="1">
        <a:lnSpc>
          <a:spcPct val="90000"/>
        </a:lnSpc>
        <a:spcBef>
          <a:spcPts val="500"/>
        </a:spcBef>
        <a:buClr>
          <a:srgbClr val="6A27DB"/>
        </a:buClr>
        <a:buFont typeface="Arial" panose="020B0604020202020204" pitchFamily="34" charset="0"/>
        <a:buChar char="•"/>
        <a:tabLst>
          <a:tab pos="613864" algn="l"/>
        </a:tabLst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2330" indent="-298466" algn="l" defTabSz="914445" rtl="0" eaLnBrk="1" latinLnBrk="0" hangingPunct="1">
        <a:lnSpc>
          <a:spcPct val="90000"/>
        </a:lnSpc>
        <a:spcBef>
          <a:spcPts val="500"/>
        </a:spcBef>
        <a:buClr>
          <a:srgbClr val="6A27DB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61" indent="-306933" algn="l" defTabSz="914445" rtl="0" eaLnBrk="1" latinLnBrk="0" hangingPunct="1">
        <a:lnSpc>
          <a:spcPct val="90000"/>
        </a:lnSpc>
        <a:spcBef>
          <a:spcPts val="500"/>
        </a:spcBef>
        <a:buClr>
          <a:srgbClr val="6A27DB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26194" indent="-306933" algn="l" defTabSz="914445" rtl="0" eaLnBrk="1" latinLnBrk="0" hangingPunct="1">
        <a:lnSpc>
          <a:spcPct val="90000"/>
        </a:lnSpc>
        <a:spcBef>
          <a:spcPts val="500"/>
        </a:spcBef>
        <a:buClr>
          <a:srgbClr val="6A27DB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240" userDrawn="1">
          <p15:clr>
            <a:srgbClr val="A4A3A4"/>
          </p15:clr>
        </p15:guide>
        <p15:guide id="4" pos="7440" userDrawn="1">
          <p15:clr>
            <a:srgbClr val="A4A3A4"/>
          </p15:clr>
        </p15:guide>
        <p15:guide id="5" orient="horz" pos="240" userDrawn="1">
          <p15:clr>
            <a:srgbClr val="A4A3A4"/>
          </p15:clr>
        </p15:guide>
        <p15:guide id="8" orient="horz" pos="403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svg"/><Relationship Id="rId4" Type="http://schemas.openxmlformats.org/officeDocument/2006/relationships/image" Target="../media/image42.sv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svg"/><Relationship Id="rId5" Type="http://schemas.openxmlformats.org/officeDocument/2006/relationships/image" Target="../media/image18.svg"/><Relationship Id="rId4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oogle Cloud Partner">
            <a:extLst>
              <a:ext uri="{FF2B5EF4-FFF2-40B4-BE49-F238E27FC236}">
                <a16:creationId xmlns:a16="http://schemas.microsoft.com/office/drawing/2014/main" id="{458961A8-0E30-C710-69E3-EC0D81054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789" y="5644970"/>
            <a:ext cx="2043992" cy="5285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1" y="2491690"/>
            <a:ext cx="11293474" cy="1117229"/>
          </a:xfrm>
        </p:spPr>
        <p:txBody>
          <a:bodyPr/>
          <a:lstStyle/>
          <a:p>
            <a:r>
              <a:rPr lang="en-US" sz="7200" b="0" dirty="0"/>
              <a:t>BitTitan for Partners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719979"/>
            <a:ext cx="11293475" cy="433965"/>
          </a:xfrm>
        </p:spPr>
        <p:txBody>
          <a:bodyPr/>
          <a:lstStyle/>
          <a:p>
            <a:r>
              <a:rPr lang="en-US" sz="2400" b="0" dirty="0">
                <a:solidFill>
                  <a:srgbClr val="D2D2D2"/>
                </a:solidFill>
              </a:rPr>
              <a:t>MigrationWiz &amp; PowerSyncPro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0D584A-503D-7059-D4D9-99C246F6F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8912" y="5476701"/>
            <a:ext cx="1800225" cy="8191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6993DD-6AE9-4724-C3F1-5D45F986587E}"/>
              </a:ext>
            </a:extLst>
          </p:cNvPr>
          <p:cNvSpPr/>
          <p:nvPr/>
        </p:nvSpPr>
        <p:spPr>
          <a:xfrm>
            <a:off x="10215138" y="132134"/>
            <a:ext cx="1828800" cy="9144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269350809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361F1C-7BBF-77D8-28E9-8FEA89379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3">
            <a:extLst>
              <a:ext uri="{FF2B5EF4-FFF2-40B4-BE49-F238E27FC236}">
                <a16:creationId xmlns:a16="http://schemas.microsoft.com/office/drawing/2014/main" id="{F58A1988-9505-1B30-96AE-916202B70C4B}"/>
              </a:ext>
            </a:extLst>
          </p:cNvPr>
          <p:cNvSpPr txBox="1">
            <a:spLocks/>
          </p:cNvSpPr>
          <p:nvPr/>
        </p:nvSpPr>
        <p:spPr>
          <a:xfrm>
            <a:off x="376642" y="1585836"/>
            <a:ext cx="5138514" cy="4327763"/>
          </a:xfrm>
          <a:prstGeom prst="rect">
            <a:avLst/>
          </a:prstGeom>
        </p:spPr>
        <p:txBody>
          <a:bodyPr>
            <a:normAutofit/>
          </a:bodyPr>
          <a:lstStyle>
            <a:lvl1pPr marL="306933" indent="-306933" algn="l" defTabSz="914445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386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tabLst>
                <a:tab pos="613864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330" indent="-298466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9261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619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457200">
              <a:lnSpc>
                <a:spcPct val="150000"/>
              </a:lnSpc>
              <a:buSzPct val="90000"/>
              <a:buFont typeface="Wingdings" panose="05000000000000000000" pitchFamily="2" charset="2"/>
              <a:buChar char="ü"/>
              <a:defRPr/>
            </a:pP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Mail</a:t>
            </a:r>
            <a:r>
              <a:rPr lang="en-US" sz="2000" dirty="0">
                <a:solidFill>
                  <a:srgbClr val="595959">
                    <a:lumMod val="75000"/>
                  </a:srgbClr>
                </a:solidFill>
              </a:rPr>
              <a:t> migration to </a:t>
            </a: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Microsoft 365 </a:t>
            </a:r>
            <a:r>
              <a:rPr lang="en-US" sz="2000" dirty="0">
                <a:solidFill>
                  <a:srgbClr val="595959">
                    <a:lumMod val="75000"/>
                  </a:srgbClr>
                </a:solidFill>
              </a:rPr>
              <a:t>and</a:t>
            </a: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 Gmail</a:t>
            </a:r>
          </a:p>
          <a:p>
            <a:pPr marL="285750" indent="-285750" defTabSz="457200">
              <a:lnSpc>
                <a:spcPct val="150000"/>
              </a:lnSpc>
              <a:buSzPct val="90000"/>
              <a:buFont typeface="Wingdings" panose="05000000000000000000" pitchFamily="2" charset="2"/>
              <a:buChar char="ü"/>
              <a:defRPr/>
            </a:pP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Personal Archive </a:t>
            </a:r>
            <a:r>
              <a:rPr lang="en-US" sz="2000" dirty="0">
                <a:solidFill>
                  <a:srgbClr val="595959">
                    <a:lumMod val="75000"/>
                  </a:srgbClr>
                </a:solidFill>
              </a:rPr>
              <a:t>migration to </a:t>
            </a: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Exchange, Microsoft 365 </a:t>
            </a:r>
            <a:r>
              <a:rPr lang="en-US" sz="2000" dirty="0">
                <a:solidFill>
                  <a:srgbClr val="595959">
                    <a:lumMod val="75000"/>
                  </a:srgbClr>
                </a:solidFill>
              </a:rPr>
              <a:t>and </a:t>
            </a: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Gmail</a:t>
            </a:r>
          </a:p>
          <a:p>
            <a:pPr marL="285750" indent="-285750" defTabSz="457200">
              <a:lnSpc>
                <a:spcPct val="150000"/>
              </a:lnSpc>
              <a:buSzPct val="90000"/>
              <a:buFont typeface="Wingdings" panose="05000000000000000000" pitchFamily="2" charset="2"/>
              <a:buChar char="ü"/>
              <a:defRPr/>
            </a:pP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Document</a:t>
            </a:r>
            <a:r>
              <a:rPr lang="en-US" sz="2000" dirty="0">
                <a:solidFill>
                  <a:srgbClr val="595959">
                    <a:lumMod val="75000"/>
                  </a:srgbClr>
                </a:solidFill>
              </a:rPr>
              <a:t> migration to </a:t>
            </a: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OneDrive, SharePoint </a:t>
            </a:r>
            <a:r>
              <a:rPr lang="en-US" sz="2000" dirty="0">
                <a:solidFill>
                  <a:srgbClr val="595959">
                    <a:lumMod val="75000"/>
                  </a:srgbClr>
                </a:solidFill>
              </a:rPr>
              <a:t>and </a:t>
            </a: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Google Drive</a:t>
            </a:r>
          </a:p>
          <a:p>
            <a:pPr marL="285750" indent="-285750" defTabSz="457200">
              <a:lnSpc>
                <a:spcPct val="150000"/>
              </a:lnSpc>
              <a:buSzPct val="90000"/>
              <a:buFont typeface="Wingdings" panose="05000000000000000000" pitchFamily="2" charset="2"/>
              <a:buChar char="ü"/>
              <a:defRPr/>
            </a:pP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Microsoft Teams </a:t>
            </a:r>
            <a:r>
              <a:rPr lang="en-US" sz="2000" dirty="0">
                <a:solidFill>
                  <a:srgbClr val="595959">
                    <a:lumMod val="75000"/>
                  </a:srgbClr>
                </a:solidFill>
              </a:rPr>
              <a:t>to </a:t>
            </a: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Microsoft Teams </a:t>
            </a:r>
            <a:r>
              <a:rPr lang="en-US" sz="2000" dirty="0">
                <a:solidFill>
                  <a:srgbClr val="595959">
                    <a:lumMod val="75000"/>
                  </a:srgbClr>
                </a:solidFill>
              </a:rPr>
              <a:t>migration</a:t>
            </a:r>
          </a:p>
          <a:p>
            <a:pPr marL="285750" indent="-285750" defTabSz="457200">
              <a:lnSpc>
                <a:spcPct val="150000"/>
              </a:lnSpc>
              <a:buSzPct val="90000"/>
              <a:buFont typeface="Wingdings" panose="05000000000000000000" pitchFamily="2" charset="2"/>
              <a:buChar char="ü"/>
              <a:defRPr/>
            </a:pPr>
            <a:r>
              <a:rPr lang="en-US" sz="2000" b="1" dirty="0">
                <a:solidFill>
                  <a:srgbClr val="595959">
                    <a:lumMod val="75000"/>
                  </a:srgbClr>
                </a:solidFill>
              </a:rPr>
              <a:t>Public Folder</a:t>
            </a:r>
            <a:r>
              <a:rPr lang="en-US" sz="2000" dirty="0">
                <a:solidFill>
                  <a:srgbClr val="595959">
                    <a:lumMod val="75000"/>
                  </a:srgbClr>
                </a:solidFill>
              </a:rPr>
              <a:t> migration</a:t>
            </a:r>
            <a:endParaRPr lang="en-US" sz="20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FC5E1D7-7136-A56C-A0E3-554B0A89C1C1}"/>
              </a:ext>
            </a:extLst>
          </p:cNvPr>
          <p:cNvSpPr/>
          <p:nvPr/>
        </p:nvSpPr>
        <p:spPr>
          <a:xfrm rot="1925128">
            <a:off x="5947500" y="3883785"/>
            <a:ext cx="2603500" cy="47603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omputer">
            <a:extLst>
              <a:ext uri="{FF2B5EF4-FFF2-40B4-BE49-F238E27FC236}">
                <a16:creationId xmlns:a16="http://schemas.microsoft.com/office/drawing/2014/main" id="{F30D2B21-8644-ADC4-F536-5AAA4909F8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002" y="1911532"/>
            <a:ext cx="5660467" cy="349622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713FE0F-115E-D9B2-78DB-166BA8A78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852" y="336629"/>
            <a:ext cx="11430000" cy="1045571"/>
          </a:xfrm>
        </p:spPr>
        <p:txBody>
          <a:bodyPr/>
          <a:lstStyle/>
          <a:p>
            <a:r>
              <a:rPr lang="en-US" b="1" dirty="0"/>
              <a:t>MigrationWiz automates</a:t>
            </a:r>
            <a:endParaRPr lang="en-US" sz="2400" dirty="0">
              <a:solidFill>
                <a:srgbClr val="8F57E7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43E64C-4A66-B30E-10BC-C2AD775AEB4A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383749242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71F2BE5-2D7B-FCA0-598A-B703F933EE50}"/>
              </a:ext>
            </a:extLst>
          </p:cNvPr>
          <p:cNvSpPr txBox="1"/>
          <p:nvPr/>
        </p:nvSpPr>
        <p:spPr>
          <a:xfrm>
            <a:off x="2624924" y="1673283"/>
            <a:ext cx="1821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latin typeface="+mj-lt"/>
              </a:rPr>
              <a:t>45K+</a:t>
            </a:r>
            <a:r>
              <a:rPr lang="en-US" sz="4400" dirty="0">
                <a:latin typeface="+mj-lt"/>
              </a:rPr>
              <a:t> </a:t>
            </a:r>
          </a:p>
          <a:p>
            <a:pPr algn="ctr"/>
            <a:r>
              <a:rPr lang="en-US" b="1" dirty="0"/>
              <a:t>T2T Projects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B6F60B-FED4-DB1F-B113-71A7F1E59961}"/>
              </a:ext>
            </a:extLst>
          </p:cNvPr>
          <p:cNvSpPr txBox="1"/>
          <p:nvPr/>
        </p:nvSpPr>
        <p:spPr>
          <a:xfrm>
            <a:off x="530500" y="1690273"/>
            <a:ext cx="161419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latin typeface="+mj-lt"/>
              </a:rPr>
              <a:t>122+</a:t>
            </a:r>
          </a:p>
          <a:p>
            <a:pPr algn="ctr"/>
            <a:r>
              <a:rPr lang="en-US" b="1" dirty="0"/>
              <a:t>Countries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3D548D-02AD-CC92-7984-79C2F6471EBA}"/>
              </a:ext>
            </a:extLst>
          </p:cNvPr>
          <p:cNvSpPr txBox="1"/>
          <p:nvPr/>
        </p:nvSpPr>
        <p:spPr>
          <a:xfrm>
            <a:off x="4735211" y="1666459"/>
            <a:ext cx="1821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latin typeface="+mj-lt"/>
              </a:rPr>
              <a:t>6M+</a:t>
            </a:r>
          </a:p>
          <a:p>
            <a:pPr algn="ctr"/>
            <a:r>
              <a:rPr lang="en-US" b="1" dirty="0"/>
              <a:t>Users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5BEC62-2F8F-7D08-997E-9F132F0F5C41}"/>
              </a:ext>
            </a:extLst>
          </p:cNvPr>
          <p:cNvSpPr txBox="1"/>
          <p:nvPr/>
        </p:nvSpPr>
        <p:spPr>
          <a:xfrm>
            <a:off x="621831" y="352836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tx2"/>
                </a:solidFill>
              </a:rPr>
              <a:t>Supports the diverse needs of Tenant-to-Tenant scenarios: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E9E9FC-E232-DA00-36EB-CE1B0E29E904}"/>
              </a:ext>
            </a:extLst>
          </p:cNvPr>
          <p:cNvSpPr txBox="1"/>
          <p:nvPr/>
        </p:nvSpPr>
        <p:spPr>
          <a:xfrm>
            <a:off x="3631050" y="3983363"/>
            <a:ext cx="2929107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182880" defTabSz="457200"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Multi-tenant consolidation</a:t>
            </a:r>
          </a:p>
          <a:p>
            <a:pPr marL="342900" indent="-182880" defTabSz="457200">
              <a:spcBef>
                <a:spcPts val="600"/>
              </a:spcBef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Empowering collaboration for remote work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B85D43-38EA-A207-08BE-B2F2DB88A0F2}"/>
              </a:ext>
            </a:extLst>
          </p:cNvPr>
          <p:cNvSpPr txBox="1"/>
          <p:nvPr/>
        </p:nvSpPr>
        <p:spPr>
          <a:xfrm>
            <a:off x="470597" y="3983363"/>
            <a:ext cx="3470504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182880" defTabSz="457200">
              <a:spcBef>
                <a:spcPts val="600"/>
              </a:spcBef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Mergers, acquisitions, divestitures </a:t>
            </a:r>
          </a:p>
          <a:p>
            <a:pPr marL="342900" indent="-182880" defTabSz="457200">
              <a:spcBef>
                <a:spcPts val="600"/>
              </a:spcBef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Data sovereignty </a:t>
            </a:r>
          </a:p>
          <a:p>
            <a:pPr marL="342900" indent="-182880" defTabSz="457200">
              <a:spcBef>
                <a:spcPts val="600"/>
              </a:spcBef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Domain name renaming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9CDB2DD-3056-4D9D-291D-FB92B16734D7}"/>
              </a:ext>
            </a:extLst>
          </p:cNvPr>
          <p:cNvCxnSpPr/>
          <p:nvPr/>
        </p:nvCxnSpPr>
        <p:spPr>
          <a:xfrm>
            <a:off x="621831" y="3930280"/>
            <a:ext cx="5818931" cy="0"/>
          </a:xfrm>
          <a:prstGeom prst="line">
            <a:avLst/>
          </a:prstGeom>
          <a:ln w="222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81C896B-DC4A-18CA-97DA-80A4687C46CB}"/>
              </a:ext>
            </a:extLst>
          </p:cNvPr>
          <p:cNvGrpSpPr/>
          <p:nvPr/>
        </p:nvGrpSpPr>
        <p:grpSpPr>
          <a:xfrm>
            <a:off x="526055" y="5516050"/>
            <a:ext cx="11139890" cy="752158"/>
            <a:chOff x="460269" y="4970653"/>
            <a:chExt cx="11139890" cy="75215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4A1C333-5294-0A98-F243-923F2A1ACCEE}"/>
                </a:ext>
              </a:extLst>
            </p:cNvPr>
            <p:cNvSpPr/>
            <p:nvPr/>
          </p:nvSpPr>
          <p:spPr>
            <a:xfrm>
              <a:off x="460269" y="5078491"/>
              <a:ext cx="2162775" cy="53509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/>
                <a:t>Workloads to migrate</a:t>
              </a:r>
              <a:endParaRPr lang="en-US" sz="140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2D14B22-3D23-1E0C-26D0-95FC30774D20}"/>
                </a:ext>
              </a:extLst>
            </p:cNvPr>
            <p:cNvGrpSpPr/>
            <p:nvPr/>
          </p:nvGrpSpPr>
          <p:grpSpPr>
            <a:xfrm>
              <a:off x="2623043" y="5077616"/>
              <a:ext cx="8977116" cy="535853"/>
              <a:chOff x="2762447" y="4330083"/>
              <a:chExt cx="8977116" cy="616892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FBACAE7-E84B-5037-DD99-8D8E22FC5051}"/>
                  </a:ext>
                </a:extLst>
              </p:cNvPr>
              <p:cNvSpPr/>
              <p:nvPr/>
            </p:nvSpPr>
            <p:spPr>
              <a:xfrm>
                <a:off x="2762447" y="4330083"/>
                <a:ext cx="8977116" cy="61601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>
                  <a:solidFill>
                    <a:schemeClr val="tx2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1BD2B367-14BE-841B-46B0-EAD7FBC2B803}"/>
                  </a:ext>
                </a:extLst>
              </p:cNvPr>
              <p:cNvSpPr/>
              <p:nvPr/>
            </p:nvSpPr>
            <p:spPr>
              <a:xfrm>
                <a:off x="11693844" y="4330958"/>
                <a:ext cx="45719" cy="616017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9" name="Picture 18" descr="A picture containing drawing  Description automatically generated">
              <a:extLst>
                <a:ext uri="{FF2B5EF4-FFF2-40B4-BE49-F238E27FC236}">
                  <a16:creationId xmlns:a16="http://schemas.microsoft.com/office/drawing/2014/main" id="{73AD7C79-B618-B9ED-BCC3-41FF7347B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6355" y="4970653"/>
              <a:ext cx="2046470" cy="752158"/>
            </a:xfrm>
            <a:prstGeom prst="rect">
              <a:avLst/>
            </a:prstGeom>
          </p:spPr>
        </p:pic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3F1F58C2-8A27-2FD3-7ABD-89CA5855DA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1681" y="5164599"/>
              <a:ext cx="417472" cy="364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6" descr="Microsoft Teams - Wikipedia">
              <a:extLst>
                <a:ext uri="{FF2B5EF4-FFF2-40B4-BE49-F238E27FC236}">
                  <a16:creationId xmlns:a16="http://schemas.microsoft.com/office/drawing/2014/main" id="{238721D9-7FC3-F915-61A9-4F454F1C00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5102" y="5152601"/>
              <a:ext cx="417471" cy="388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8" descr="SharePoint - Wikipedia">
              <a:extLst>
                <a:ext uri="{FF2B5EF4-FFF2-40B4-BE49-F238E27FC236}">
                  <a16:creationId xmlns:a16="http://schemas.microsoft.com/office/drawing/2014/main" id="{2AF2157D-1731-1D94-1508-6A68BF8C3B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8522" y="5137867"/>
              <a:ext cx="427691" cy="4177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0">
              <a:extLst>
                <a:ext uri="{FF2B5EF4-FFF2-40B4-BE49-F238E27FC236}">
                  <a16:creationId xmlns:a16="http://schemas.microsoft.com/office/drawing/2014/main" id="{F4D38CFA-BB8D-414D-6689-C3C3689711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2162" y="5179227"/>
              <a:ext cx="522943" cy="3350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A82A8E0-A380-EB59-73A1-4BA96087A241}"/>
              </a:ext>
            </a:extLst>
          </p:cNvPr>
          <p:cNvGrpSpPr/>
          <p:nvPr/>
        </p:nvGrpSpPr>
        <p:grpSpPr>
          <a:xfrm>
            <a:off x="526054" y="5016652"/>
            <a:ext cx="11139891" cy="535853"/>
            <a:chOff x="460268" y="5644816"/>
            <a:chExt cx="11139891" cy="535853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5E03D39-4670-53B0-16A8-A96EE329BB21}"/>
                </a:ext>
              </a:extLst>
            </p:cNvPr>
            <p:cNvSpPr/>
            <p:nvPr/>
          </p:nvSpPr>
          <p:spPr>
            <a:xfrm>
              <a:off x="460268" y="5644816"/>
              <a:ext cx="2162775" cy="53585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>
                  <a:ea typeface="+mn-lt"/>
                  <a:cs typeface="+mn-lt"/>
                </a:rPr>
                <a:t>Benefits of MigrationWiz</a:t>
              </a:r>
              <a:endParaRPr lang="en-US" sz="140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3289371-EF92-435B-5D38-D329C12185AC}"/>
                </a:ext>
              </a:extLst>
            </p:cNvPr>
            <p:cNvGrpSpPr/>
            <p:nvPr/>
          </p:nvGrpSpPr>
          <p:grpSpPr>
            <a:xfrm>
              <a:off x="2623043" y="5644816"/>
              <a:ext cx="8977116" cy="535853"/>
              <a:chOff x="2762447" y="4981953"/>
              <a:chExt cx="8977116" cy="616017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8A23B87-7E72-45FC-2EB6-6145214C0A72}"/>
                  </a:ext>
                </a:extLst>
              </p:cNvPr>
              <p:cNvSpPr/>
              <p:nvPr/>
            </p:nvSpPr>
            <p:spPr>
              <a:xfrm>
                <a:off x="2762447" y="4981953"/>
                <a:ext cx="8977116" cy="61601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r>
                  <a:rPr lang="en-US" sz="1600" dirty="0">
                    <a:solidFill>
                      <a:schemeClr val="tx2"/>
                    </a:solidFill>
                  </a:rPr>
                  <a:t>Minimal downtime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+</a:t>
                </a:r>
                <a:r>
                  <a:rPr lang="en-US" sz="1600" dirty="0">
                    <a:solidFill>
                      <a:schemeClr val="tx2"/>
                    </a:solidFill>
                  </a:rPr>
                  <a:t> Control over cutover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+</a:t>
                </a:r>
                <a:r>
                  <a:rPr lang="en-US" sz="1600" dirty="0">
                    <a:solidFill>
                      <a:schemeClr val="tx2"/>
                    </a:solidFill>
                  </a:rPr>
                  <a:t> Data loss prevention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+ </a:t>
                </a:r>
                <a:r>
                  <a:rPr lang="en-US" sz="1600" dirty="0">
                    <a:solidFill>
                      <a:schemeClr val="tx1"/>
                    </a:solidFill>
                  </a:rPr>
                  <a:t>Automatic device reconfiguration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CA87038-1CA3-CC6D-8E17-3FBE866F2077}"/>
                  </a:ext>
                </a:extLst>
              </p:cNvPr>
              <p:cNvSpPr/>
              <p:nvPr/>
            </p:nvSpPr>
            <p:spPr>
              <a:xfrm>
                <a:off x="11693844" y="4981953"/>
                <a:ext cx="45719" cy="61601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FCC8FB4F-7DB8-C91C-29C8-18E2934EFD8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001" t="6156" r="3487"/>
          <a:stretch/>
        </p:blipFill>
        <p:spPr>
          <a:xfrm>
            <a:off x="7573453" y="1615434"/>
            <a:ext cx="3935716" cy="3127241"/>
          </a:xfrm>
          <a:prstGeom prst="rect">
            <a:avLst/>
          </a:prstGeom>
        </p:spPr>
      </p:pic>
      <p:pic>
        <p:nvPicPr>
          <p:cNvPr id="1028" name="Picture 4" descr="Microsoft Entra Permissions Management &amp; Consulting">
            <a:extLst>
              <a:ext uri="{FF2B5EF4-FFF2-40B4-BE49-F238E27FC236}">
                <a16:creationId xmlns:a16="http://schemas.microsoft.com/office/drawing/2014/main" id="{EF011E10-A7E2-69BE-E0E1-31E4C3C8C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6840" y="5589109"/>
            <a:ext cx="606603" cy="60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5B0A1A7-5AAD-E43D-C2F5-F82D41E2E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852" y="336629"/>
            <a:ext cx="11430000" cy="1045571"/>
          </a:xfrm>
        </p:spPr>
        <p:txBody>
          <a:bodyPr/>
          <a:lstStyle/>
          <a:p>
            <a:r>
              <a:rPr lang="en-US" b="1" dirty="0"/>
              <a:t>Industry leader for T2T migrations</a:t>
            </a:r>
            <a:endParaRPr lang="en-US" sz="2400" dirty="0">
              <a:solidFill>
                <a:srgbClr val="8F57E7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F4D9CC-136B-5446-E4A2-87588A5BD406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324516719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atBox1"/>
          <p:cNvSpPr/>
          <p:nvPr/>
        </p:nvSpPr>
        <p:spPr>
          <a:xfrm>
            <a:off x="445862" y="1500000"/>
            <a:ext cx="3500000" cy="1200000"/>
          </a:xfrm>
          <a:prstGeom prst="roundRect">
            <a:avLst>
              <a:gd name="adj" fmla="val 8000"/>
            </a:avLst>
          </a:prstGeom>
          <a:solidFill>
            <a:srgbClr val="321266"/>
          </a:solidFill>
          <a:ln>
            <a:noFill/>
          </a:ln>
        </p:spPr>
        <p:txBody>
          <a:bodyPr lIns="182880" tIns="91440" rIns="182880" bIns="91440" anchor="ctr"/>
          <a:lstStyle/>
          <a:p>
            <a:pPr algn="ctr"/>
            <a:r>
              <a:rPr lang="en-US" sz="4000" b="1" dirty="0">
                <a:solidFill>
                  <a:srgbClr val="FFFFFF"/>
                </a:solidFill>
                <a:latin typeface="TT Norms Pro Normal"/>
                <a:cs typeface="TT Norms Pro Normal"/>
              </a:rPr>
              <a:t>3 Steps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TT Norms Pro Normal"/>
                <a:cs typeface="TT Norms Pro Normal"/>
              </a:rPr>
              <a:t>Connect, configure, and monitor</a:t>
            </a:r>
          </a:p>
        </p:txBody>
      </p:sp>
      <p:sp>
        <p:nvSpPr>
          <p:cNvPr id="11" name="StatBox2"/>
          <p:cNvSpPr/>
          <p:nvPr/>
        </p:nvSpPr>
        <p:spPr>
          <a:xfrm>
            <a:off x="4345862" y="1500000"/>
            <a:ext cx="3500000" cy="1200000"/>
          </a:xfrm>
          <a:prstGeom prst="roundRect">
            <a:avLst>
              <a:gd name="adj" fmla="val 8000"/>
            </a:avLst>
          </a:prstGeom>
          <a:solidFill>
            <a:schemeClr val="accent1"/>
          </a:solidFill>
          <a:ln>
            <a:noFill/>
          </a:ln>
        </p:spPr>
        <p:txBody>
          <a:bodyPr lIns="182880" tIns="91440" rIns="182880" bIns="91440" anchor="ctr"/>
          <a:lstStyle/>
          <a:p>
            <a:pPr algn="ctr"/>
            <a:r>
              <a:rPr lang="en-US" sz="4000" b="1" dirty="0">
                <a:solidFill>
                  <a:srgbClr val="FFFFFF"/>
                </a:solidFill>
                <a:latin typeface="TT Norms Pro Normal"/>
                <a:cs typeface="TT Norms Pro Normal"/>
              </a:rPr>
              <a:t>100%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TT Norms Pro Normal"/>
                <a:cs typeface="TT Norms Pro Normal"/>
              </a:rPr>
              <a:t>Cloud-based, no infrastructure needed</a:t>
            </a:r>
          </a:p>
        </p:txBody>
      </p:sp>
      <p:sp>
        <p:nvSpPr>
          <p:cNvPr id="12" name="StatBox3"/>
          <p:cNvSpPr/>
          <p:nvPr/>
        </p:nvSpPr>
        <p:spPr>
          <a:xfrm>
            <a:off x="8245862" y="1500000"/>
            <a:ext cx="3500000" cy="1200000"/>
          </a:xfrm>
          <a:prstGeom prst="roundRect">
            <a:avLst>
              <a:gd name="adj" fmla="val 8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lIns="182880" tIns="91440" rIns="182880" bIns="91440" anchor="ctr"/>
          <a:lstStyle/>
          <a:p>
            <a:pPr algn="ctr"/>
            <a:r>
              <a:rPr lang="en-US" sz="4000" b="1" dirty="0">
                <a:solidFill>
                  <a:srgbClr val="FFFFFF"/>
                </a:solidFill>
                <a:latin typeface="TT Norms Pro Normal"/>
                <a:cs typeface="TT Norms Pro Normal"/>
              </a:rPr>
              <a:t>24/7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TT Norms Pro Normal"/>
                <a:cs typeface="TT Norms Pro Normal"/>
              </a:rPr>
              <a:t>Real-time monitoring and support</a:t>
            </a:r>
          </a:p>
        </p:txBody>
      </p:sp>
      <p:pic>
        <p:nvPicPr>
          <p:cNvPr id="20" name="ConnectImage"/>
          <p:cNvPicPr>
            <a:picLocks noChangeAspect="1"/>
          </p:cNvPicPr>
          <p:nvPr/>
        </p:nvPicPr>
        <p:blipFill>
          <a:blip r:embed="rId3"/>
          <a:srcRect l="6653" r="6602"/>
          <a:stretch/>
        </p:blipFill>
        <p:spPr>
          <a:xfrm>
            <a:off x="350000" y="3100000"/>
            <a:ext cx="3700000" cy="2600000"/>
          </a:xfrm>
          <a:prstGeom prst="roundRect">
            <a:avLst>
              <a:gd name="adj" fmla="val 4000"/>
            </a:avLst>
          </a:prstGeom>
        </p:spPr>
      </p:pic>
      <p:pic>
        <p:nvPicPr>
          <p:cNvPr id="21" name="ConfigureImage"/>
          <p:cNvPicPr>
            <a:picLocks noChangeAspect="1"/>
          </p:cNvPicPr>
          <p:nvPr/>
        </p:nvPicPr>
        <p:blipFill>
          <a:blip r:embed="rId4"/>
          <a:srcRect l="6653" r="6602"/>
          <a:stretch/>
        </p:blipFill>
        <p:spPr>
          <a:xfrm>
            <a:off x="4250000" y="3100000"/>
            <a:ext cx="3700000" cy="2600000"/>
          </a:xfrm>
          <a:prstGeom prst="roundRect">
            <a:avLst>
              <a:gd name="adj" fmla="val 4000"/>
            </a:avLst>
          </a:prstGeom>
        </p:spPr>
      </p:pic>
      <p:pic>
        <p:nvPicPr>
          <p:cNvPr id="22" name="MonitorImage"/>
          <p:cNvPicPr>
            <a:picLocks noChangeAspect="1"/>
          </p:cNvPicPr>
          <p:nvPr/>
        </p:nvPicPr>
        <p:blipFill>
          <a:blip r:embed="rId5"/>
          <a:srcRect l="7846" r="7859"/>
          <a:stretch/>
        </p:blipFill>
        <p:spPr>
          <a:xfrm>
            <a:off x="8150000" y="3100000"/>
            <a:ext cx="3700000" cy="2600000"/>
          </a:xfrm>
          <a:prstGeom prst="roundRect">
            <a:avLst>
              <a:gd name="adj" fmla="val 4000"/>
            </a:avLst>
          </a:prstGeom>
        </p:spPr>
      </p:pic>
      <p:sp>
        <p:nvSpPr>
          <p:cNvPr id="30" name="LabelConnect"/>
          <p:cNvSpPr txBox="1"/>
          <p:nvPr/>
        </p:nvSpPr>
        <p:spPr>
          <a:xfrm>
            <a:off x="350000" y="5826260"/>
            <a:ext cx="3700000" cy="400000"/>
          </a:xfrm>
          <a:prstGeom prst="rect">
            <a:avLst/>
          </a:prstGeom>
          <a:noFill/>
          <a:ln>
            <a:noFill/>
          </a:ln>
        </p:spPr>
        <p:txBody>
          <a:bodyPr anchor="t"/>
          <a:lstStyle/>
          <a:p>
            <a:pPr algn="ctr"/>
            <a:r>
              <a:rPr lang="en-US" sz="1400" b="1" dirty="0">
                <a:solidFill>
                  <a:srgbClr val="18191C"/>
                </a:solidFill>
                <a:latin typeface="TT Norms Pro Normal"/>
                <a:cs typeface="TT Norms Pro Normal"/>
              </a:rPr>
              <a:t>Connect</a:t>
            </a:r>
          </a:p>
        </p:txBody>
      </p:sp>
      <p:sp>
        <p:nvSpPr>
          <p:cNvPr id="31" name="LabelConfigure"/>
          <p:cNvSpPr txBox="1"/>
          <p:nvPr/>
        </p:nvSpPr>
        <p:spPr>
          <a:xfrm>
            <a:off x="4250000" y="5826260"/>
            <a:ext cx="3700000" cy="400000"/>
          </a:xfrm>
          <a:prstGeom prst="rect">
            <a:avLst/>
          </a:prstGeom>
          <a:noFill/>
          <a:ln>
            <a:noFill/>
          </a:ln>
        </p:spPr>
        <p:txBody>
          <a:bodyPr anchor="t"/>
          <a:lstStyle/>
          <a:p>
            <a:pPr algn="ctr"/>
            <a:r>
              <a:rPr lang="en-US" sz="1400" b="1" dirty="0">
                <a:solidFill>
                  <a:srgbClr val="18191C"/>
                </a:solidFill>
                <a:latin typeface="TT Norms Pro Normal"/>
                <a:cs typeface="TT Norms Pro Normal"/>
              </a:rPr>
              <a:t>Configure</a:t>
            </a:r>
          </a:p>
        </p:txBody>
      </p:sp>
      <p:sp>
        <p:nvSpPr>
          <p:cNvPr id="32" name="LabelMonitor"/>
          <p:cNvSpPr txBox="1"/>
          <p:nvPr/>
        </p:nvSpPr>
        <p:spPr>
          <a:xfrm>
            <a:off x="8150000" y="5826260"/>
            <a:ext cx="3700000" cy="400000"/>
          </a:xfrm>
          <a:prstGeom prst="rect">
            <a:avLst/>
          </a:prstGeom>
          <a:noFill/>
          <a:ln>
            <a:noFill/>
          </a:ln>
        </p:spPr>
        <p:txBody>
          <a:bodyPr anchor="t"/>
          <a:lstStyle/>
          <a:p>
            <a:pPr algn="ctr"/>
            <a:r>
              <a:rPr lang="en-US" sz="1400" b="1" dirty="0">
                <a:solidFill>
                  <a:srgbClr val="18191C"/>
                </a:solidFill>
                <a:latin typeface="TT Norms Pro Normal"/>
                <a:cs typeface="TT Norms Pro Normal"/>
              </a:rPr>
              <a:t>Monitor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EE38BF3-FA66-1120-17D3-E62BA830A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852" y="336629"/>
            <a:ext cx="11430000" cy="1045571"/>
          </a:xfrm>
        </p:spPr>
        <p:txBody>
          <a:bodyPr/>
          <a:lstStyle/>
          <a:p>
            <a:r>
              <a:rPr lang="en-US" b="1" dirty="0"/>
              <a:t>MigrationWiz experience</a:t>
            </a:r>
            <a:endParaRPr lang="en-US" sz="2400" dirty="0">
              <a:solidFill>
                <a:srgbClr val="8F57E7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EE7F4B2-C522-8A3F-945D-9210D3734D51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101506246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699A0E-C143-0675-FFB9-954FCCE7D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85FF2-6060-DE37-20EA-BA4D514C5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1" y="2491690"/>
            <a:ext cx="11293474" cy="1754326"/>
          </a:xfrm>
        </p:spPr>
        <p:txBody>
          <a:bodyPr/>
          <a:lstStyle/>
          <a:p>
            <a:r>
              <a:rPr lang="en-US" dirty="0"/>
              <a:t>PowerSyncPro</a:t>
            </a:r>
            <a:br>
              <a:rPr lang="en-US" dirty="0"/>
            </a:br>
            <a:r>
              <a:rPr lang="en-US" dirty="0"/>
              <a:t>Directory Sync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84F740-3A44-8092-58CB-A5CD3B37F0F3}"/>
              </a:ext>
            </a:extLst>
          </p:cNvPr>
          <p:cNvSpPr/>
          <p:nvPr/>
        </p:nvSpPr>
        <p:spPr>
          <a:xfrm>
            <a:off x="10215138" y="132134"/>
            <a:ext cx="1828800" cy="9144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2280478192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AC99E-0ED6-6215-6052-1CE58AF5D5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5664D-1A58-A203-C836-4579122C0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948" y="334169"/>
            <a:ext cx="11430000" cy="1045571"/>
          </a:xfrm>
        </p:spPr>
        <p:txBody>
          <a:bodyPr/>
          <a:lstStyle/>
          <a:p>
            <a:r>
              <a:rPr lang="en-US" b="1" dirty="0" err="1"/>
              <a:t>PowerSyncPro</a:t>
            </a:r>
            <a:r>
              <a:rPr lang="en-US" b="1" dirty="0"/>
              <a:t> Directory Sync</a:t>
            </a:r>
            <a:br>
              <a:rPr lang="en-US" sz="1600" i="1" dirty="0">
                <a:solidFill>
                  <a:srgbClr val="6A27DB"/>
                </a:solidFill>
              </a:rPr>
            </a:br>
            <a:r>
              <a:rPr lang="en-US" sz="1600" i="1" dirty="0">
                <a:solidFill>
                  <a:srgbClr val="6A27DB"/>
                </a:solidFill>
              </a:rPr>
              <a:t>Common identity migration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3C73C-C6B7-E7A6-C683-D86212CA6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348" y="1830589"/>
            <a:ext cx="6613358" cy="3821913"/>
          </a:xfrm>
        </p:spPr>
        <p:txBody>
          <a:bodyPr/>
          <a:lstStyle/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8191C"/>
                </a:solidFill>
                <a:effectLst/>
                <a:uLnTx/>
                <a:uFillTx/>
                <a:latin typeface="TT Norms Pro Normal"/>
                <a:ea typeface="+mn-ea"/>
                <a:cs typeface="+mn-cs"/>
              </a:rPr>
              <a:t>What partners have to deliver</a:t>
            </a:r>
            <a:endParaRPr lang="en-US" sz="2000" dirty="0"/>
          </a:p>
          <a:p>
            <a:pPr lvl="0"/>
            <a:r>
              <a:rPr lang="en-US" sz="2000" dirty="0"/>
              <a:t>Identity coexistence</a:t>
            </a:r>
          </a:p>
          <a:p>
            <a:pPr lvl="0"/>
            <a:r>
              <a:rPr lang="en-US" sz="2000" dirty="0"/>
              <a:t>Staged or phased migration</a:t>
            </a:r>
          </a:p>
          <a:p>
            <a:pPr lvl="0"/>
            <a:r>
              <a:rPr lang="en-US" sz="2000" dirty="0"/>
              <a:t>Both environments remain operational</a:t>
            </a:r>
          </a:p>
          <a:p>
            <a:pPr lvl="0"/>
            <a:r>
              <a:rPr lang="en-US" sz="2000" dirty="0"/>
              <a:t>Passwords aligned across directories</a:t>
            </a:r>
          </a:p>
          <a:p>
            <a:r>
              <a:rPr lang="en-US" sz="2000" dirty="0"/>
              <a:t>Advanced attribute mapping / transformation</a:t>
            </a:r>
          </a:p>
          <a:p>
            <a:r>
              <a:rPr lang="en-US" sz="2000" dirty="0"/>
              <a:t>User filtering</a:t>
            </a:r>
          </a:p>
          <a:p>
            <a:pPr lvl="0"/>
            <a:r>
              <a:rPr lang="en-US" sz="2000" dirty="0"/>
              <a:t>Domain changes</a:t>
            </a:r>
          </a:p>
          <a:p>
            <a:pPr lvl="0"/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Picture 4" descr="A computer screen with icons  AI-generated content may be incorrect.">
            <a:extLst>
              <a:ext uri="{FF2B5EF4-FFF2-40B4-BE49-F238E27FC236}">
                <a16:creationId xmlns:a16="http://schemas.microsoft.com/office/drawing/2014/main" id="{950674D7-D7EC-6DA5-0EAD-0819C500AE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950" y="485082"/>
            <a:ext cx="6182418" cy="618241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4B72661-F20E-00AF-75C1-06E064BF9311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290204866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71A4A4-BF2F-4661-7ED8-4C09626BC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mputer screen with icons and symbols  AI-generated content may be incorrect.">
            <a:extLst>
              <a:ext uri="{FF2B5EF4-FFF2-40B4-BE49-F238E27FC236}">
                <a16:creationId xmlns:a16="http://schemas.microsoft.com/office/drawing/2014/main" id="{992F021C-5091-0E1D-A89E-EECCDE4A72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586" y="1782944"/>
            <a:ext cx="5102353" cy="3876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4C6823-5C55-D78C-1571-7AF238589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940" y="328696"/>
            <a:ext cx="11430000" cy="947298"/>
          </a:xfrm>
        </p:spPr>
        <p:txBody>
          <a:bodyPr/>
          <a:lstStyle/>
          <a:p>
            <a:r>
              <a:rPr lang="en-US" b="1" dirty="0" err="1"/>
              <a:t>PowerSyncPro</a:t>
            </a:r>
            <a:r>
              <a:rPr lang="en-US" b="1" dirty="0"/>
              <a:t> Directory Sync</a:t>
            </a:r>
            <a:br>
              <a:rPr lang="en-US" sz="1600" i="1" dirty="0">
                <a:solidFill>
                  <a:srgbClr val="6A27DB"/>
                </a:solidFill>
              </a:rPr>
            </a:br>
            <a:r>
              <a:rPr lang="en-US" sz="1600" i="1" dirty="0">
                <a:solidFill>
                  <a:srgbClr val="6A27DB"/>
                </a:solidFill>
              </a:rPr>
              <a:t>The Identity Synchronization Engine</a:t>
            </a:r>
            <a:br>
              <a:rPr lang="en-US" sz="1600" i="1" dirty="0">
                <a:solidFill>
                  <a:srgbClr val="6A27DB"/>
                </a:solidFill>
              </a:rPr>
            </a:br>
            <a:endParaRPr lang="en-US" sz="32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BE8E615-C665-2F7B-43CA-C1E788DAD7F9}"/>
              </a:ext>
            </a:extLst>
          </p:cNvPr>
          <p:cNvSpPr txBox="1">
            <a:spLocks/>
          </p:cNvSpPr>
          <p:nvPr/>
        </p:nvSpPr>
        <p:spPr>
          <a:xfrm>
            <a:off x="622800" y="1837290"/>
            <a:ext cx="6005647" cy="20489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06933" indent="-306933" algn="l" defTabSz="914445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386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tabLst>
                <a:tab pos="613864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330" indent="-298466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9261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619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400" b="1" dirty="0"/>
              <a:t>What it delivers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Supports Active Directory, Entra ID, and Google Workspace</a:t>
            </a:r>
          </a:p>
          <a:p>
            <a:pPr lvl="0">
              <a:lnSpc>
                <a:spcPct val="100000"/>
              </a:lnSpc>
            </a:pPr>
            <a:r>
              <a:rPr lang="en-US" sz="2000" dirty="0"/>
              <a:t>Synchronizes users, groups, contacts &amp; guests</a:t>
            </a:r>
          </a:p>
          <a:p>
            <a:pPr lvl="0">
              <a:lnSpc>
                <a:spcPct val="100000"/>
              </a:lnSpc>
            </a:pPr>
            <a:r>
              <a:rPr lang="en-US" sz="2000" dirty="0"/>
              <a:t>Password sync &amp; attributes including SID history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598F643-341C-B3D9-31C0-0F9DBC852735}"/>
              </a:ext>
            </a:extLst>
          </p:cNvPr>
          <p:cNvSpPr txBox="1">
            <a:spLocks/>
          </p:cNvSpPr>
          <p:nvPr/>
        </p:nvSpPr>
        <p:spPr>
          <a:xfrm>
            <a:off x="622800" y="4184252"/>
            <a:ext cx="6005647" cy="20489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06933" indent="-306933" algn="l" defTabSz="914445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386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tabLst>
                <a:tab pos="613864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330" indent="-298466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9261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619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400" b="1" dirty="0"/>
              <a:t>What it means</a:t>
            </a:r>
          </a:p>
          <a:p>
            <a:pPr marL="342900" lvl="0" indent="-342900">
              <a:lnSpc>
                <a:spcPct val="150000"/>
              </a:lnSpc>
              <a:defRPr/>
            </a:pPr>
            <a:r>
              <a:rPr lang="en-US" sz="2000" dirty="0"/>
              <a:t>Simplify complex and challenging identity migrations to facilitate complete Microsoft 365 migrations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8EDFE9D-3291-BC17-004F-F731A9814E15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423818149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DAE33-C502-40FD-A843-809E5092A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18B11-1576-5BDE-1271-1F624FB65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7" y="351377"/>
            <a:ext cx="11430000" cy="641191"/>
          </a:xfrm>
        </p:spPr>
        <p:txBody>
          <a:bodyPr/>
          <a:lstStyle/>
          <a:p>
            <a:r>
              <a:rPr lang="en-US" b="1" dirty="0"/>
              <a:t>Active Directory Solution Comparison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77C4039-1F2A-C877-4ED5-415A4A95C8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8267805"/>
              </p:ext>
            </p:extLst>
          </p:nvPr>
        </p:nvGraphicFramePr>
        <p:xfrm>
          <a:off x="380999" y="1051560"/>
          <a:ext cx="11430001" cy="5565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5625">
                  <a:extLst>
                    <a:ext uri="{9D8B030D-6E8A-4147-A177-3AD203B41FA5}">
                      <a16:colId xmlns:a16="http://schemas.microsoft.com/office/drawing/2014/main" val="12137252"/>
                    </a:ext>
                  </a:extLst>
                </a:gridCol>
                <a:gridCol w="3486912">
                  <a:extLst>
                    <a:ext uri="{9D8B030D-6E8A-4147-A177-3AD203B41FA5}">
                      <a16:colId xmlns:a16="http://schemas.microsoft.com/office/drawing/2014/main" val="1629673331"/>
                    </a:ext>
                  </a:extLst>
                </a:gridCol>
                <a:gridCol w="2498982">
                  <a:extLst>
                    <a:ext uri="{9D8B030D-6E8A-4147-A177-3AD203B41FA5}">
                      <a16:colId xmlns:a16="http://schemas.microsoft.com/office/drawing/2014/main" val="535530535"/>
                    </a:ext>
                  </a:extLst>
                </a:gridCol>
                <a:gridCol w="3118482">
                  <a:extLst>
                    <a:ext uri="{9D8B030D-6E8A-4147-A177-3AD203B41FA5}">
                      <a16:colId xmlns:a16="http://schemas.microsoft.com/office/drawing/2014/main" val="3298476800"/>
                    </a:ext>
                  </a:extLst>
                </a:gridCol>
              </a:tblGrid>
              <a:tr h="5335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Capability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PowerSyncPro DirSync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Microsoft Entra ID Connect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Quest On Demand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Migration for Active Directory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3272102"/>
                  </a:ext>
                </a:extLst>
              </a:tr>
              <a:tr h="5335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What It 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Identity migration and synchronization platform for Active Directory and Entra 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Directory synchronization utility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Directory migration platform with multiple add-on modules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600117"/>
                  </a:ext>
                </a:extLst>
              </a:tr>
              <a:tr h="5335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Primary Function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Directory object migration and identity synchronization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Synchronizes identities from AD to Entra 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Migrates directory objects between AD environments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8657226"/>
                  </a:ext>
                </a:extLst>
              </a:tr>
              <a:tr h="5335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Complex </a:t>
                      </a:r>
                    </a:p>
                    <a:p>
                      <a:pPr>
                        <a:buNone/>
                      </a:pPr>
                      <a:r>
                        <a:rPr lang="en-US" sz="1400" b="1"/>
                        <a:t>granular scoping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✔ Supported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✖ Not supported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✔ Not supported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1377268"/>
                  </a:ext>
                </a:extLst>
              </a:tr>
              <a:tr h="5335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Identity Synchronization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✔ PowerSyncPro DirSync provides continuous identity synchronization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✔ Password and attribute synchronization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Limited. Requires additional configuration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7122145"/>
                  </a:ext>
                </a:extLst>
              </a:tr>
              <a:tr h="38181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SID History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✔ Synchronizes SID History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✖ Not supported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✔ Supported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8877719"/>
                  </a:ext>
                </a:extLst>
              </a:tr>
              <a:tr h="5335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Attribute Transformation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✔ Advanced attribute mapping and transformation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Limited attribute mapping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Limited transformation capabilities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4587142"/>
                  </a:ext>
                </a:extLst>
              </a:tr>
              <a:tr h="5335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User Filtering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✔ Flexible filtering for migration and synchronization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Limited filtering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Supported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7008299"/>
                  </a:ext>
                </a:extLst>
              </a:tr>
              <a:tr h="5335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Directory 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✔ Active Directory, Entra ID, and Google Workspace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Active Directory to Entra ID only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Active Directory environments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0584458"/>
                  </a:ext>
                </a:extLst>
              </a:tr>
              <a:tr h="38181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Deployment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Customer-hosted Directory Sync server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On-premises sync server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SaaS platform with supporting agents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9713215"/>
                  </a:ext>
                </a:extLst>
              </a:tr>
              <a:tr h="5335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Bottom 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Complete identity syncronization and coexistence solution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Identity synchronization only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Traditional AD migration tooling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3607708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BA59D1C3-54BB-C7C1-22B1-A8129C01C847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1834943398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E92D5-C640-A486-7093-E3B16960A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805FD-CCB4-944C-94E1-11DF83E3BB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1" y="2491690"/>
            <a:ext cx="11293474" cy="1754326"/>
          </a:xfrm>
        </p:spPr>
        <p:txBody>
          <a:bodyPr/>
          <a:lstStyle/>
          <a:p>
            <a:r>
              <a:rPr lang="en-US" b="0" dirty="0"/>
              <a:t>PowerSyncPro</a:t>
            </a:r>
            <a:br>
              <a:rPr lang="en-US" b="0" dirty="0"/>
            </a:br>
            <a:r>
              <a:rPr lang="en-US" b="0" dirty="0"/>
              <a:t>Migration Agent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6331F50-6408-C007-DD9F-3FBFE01E037F}"/>
              </a:ext>
            </a:extLst>
          </p:cNvPr>
          <p:cNvSpPr/>
          <p:nvPr/>
        </p:nvSpPr>
        <p:spPr>
          <a:xfrm>
            <a:off x="10215138" y="132134"/>
            <a:ext cx="1828800" cy="9144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3068365530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8BE4B-4757-DF60-6868-FF2B59890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5DEBF-C290-6B4A-AC70-11322DC28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948" y="327345"/>
            <a:ext cx="11430000" cy="1045571"/>
          </a:xfrm>
        </p:spPr>
        <p:txBody>
          <a:bodyPr/>
          <a:lstStyle/>
          <a:p>
            <a:r>
              <a:rPr lang="en-US" b="1" dirty="0" err="1"/>
              <a:t>PowerSyncPro</a:t>
            </a:r>
            <a:r>
              <a:rPr lang="en-US" b="1" dirty="0"/>
              <a:t> Migration Agent</a:t>
            </a:r>
            <a:br>
              <a:rPr lang="en-US" sz="1600" i="1" dirty="0">
                <a:solidFill>
                  <a:srgbClr val="6A27DB"/>
                </a:solidFill>
              </a:rPr>
            </a:br>
            <a:r>
              <a:rPr lang="en-US" sz="1600" i="1" dirty="0">
                <a:solidFill>
                  <a:srgbClr val="6A27DB"/>
                </a:solidFill>
              </a:rPr>
              <a:t>Windows Device Migration Automation</a:t>
            </a:r>
            <a:br>
              <a:rPr lang="en-US" sz="1600" i="1" dirty="0">
                <a:solidFill>
                  <a:srgbClr val="6A27DB"/>
                </a:solidFill>
              </a:rPr>
            </a:br>
            <a:br>
              <a:rPr lang="en-US" sz="1600" i="1" dirty="0">
                <a:solidFill>
                  <a:srgbClr val="6A27DB"/>
                </a:solidFill>
              </a:rPr>
            </a:br>
            <a:endParaRPr lang="en-US" dirty="0"/>
          </a:p>
        </p:txBody>
      </p:sp>
      <p:pic>
        <p:nvPicPr>
          <p:cNvPr id="6" name="Picture 5" descr="A computer icons and a cloud  AI-generated content may be incorrect.">
            <a:extLst>
              <a:ext uri="{FF2B5EF4-FFF2-40B4-BE49-F238E27FC236}">
                <a16:creationId xmlns:a16="http://schemas.microsoft.com/office/drawing/2014/main" id="{6483199E-4033-DFFB-2413-E284273B2C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166" y="952295"/>
            <a:ext cx="5044844" cy="5044844"/>
          </a:xfrm>
          <a:prstGeom prst="rect">
            <a:avLst/>
          </a:prstGeo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3D73B75-E18D-BA70-2ACC-3F654A857D42}"/>
              </a:ext>
            </a:extLst>
          </p:cNvPr>
          <p:cNvSpPr txBox="1"/>
          <p:nvPr/>
        </p:nvSpPr>
        <p:spPr>
          <a:xfrm>
            <a:off x="537169" y="1821066"/>
            <a:ext cx="7692431" cy="36574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>
              <a:lnSpc>
                <a:spcPts val="1200"/>
              </a:lnSpc>
              <a:buNone/>
            </a:pPr>
            <a:endParaRPr lang="en-US" sz="2000" b="0" i="0" dirty="0">
              <a:solidFill>
                <a:srgbClr val="18191C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lnSpc>
                <a:spcPts val="975"/>
              </a:lnSpc>
              <a:buNone/>
            </a:pPr>
            <a:r>
              <a:rPr lang="en-US" sz="2400" b="1" i="0" u="none" strike="noStrike" dirty="0">
                <a:solidFill>
                  <a:srgbClr val="18191C"/>
                </a:solidFill>
                <a:effectLst/>
                <a:latin typeface="TT Norms Pro Normal"/>
              </a:rPr>
              <a:t>What it delivers</a:t>
            </a:r>
            <a:br>
              <a:rPr lang="en-US" sz="2000" b="0" i="0" dirty="0">
                <a:solidFill>
                  <a:srgbClr val="18191C"/>
                </a:solidFill>
                <a:effectLst/>
                <a:latin typeface="TT Norms Pro Normal"/>
              </a:rPr>
            </a:br>
            <a:endParaRPr lang="en-US" sz="2000" b="0" i="0" dirty="0">
              <a:solidFill>
                <a:srgbClr val="18191C"/>
              </a:solidFill>
              <a:effectLst/>
              <a:latin typeface="Segoe UI" panose="020B0502040204020203" pitchFamily="34" charset="0"/>
            </a:endParaRPr>
          </a:p>
          <a:p>
            <a:pPr marL="342900" indent="-342900" algn="l" rtl="0" fontAlgn="base">
              <a:buClr>
                <a:srgbClr val="6A27DB"/>
              </a:buClr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18191C"/>
                </a:solidFill>
                <a:effectLst/>
                <a:latin typeface="TT Norms Pro Normal"/>
              </a:rPr>
              <a:t>Transitions devices to the new tenant </a:t>
            </a:r>
            <a:r>
              <a:rPr lang="en-US" sz="2000" b="0" i="0" dirty="0">
                <a:solidFill>
                  <a:srgbClr val="18191C"/>
                </a:solidFill>
                <a:effectLst/>
                <a:latin typeface="TT Norms Pro Normal"/>
              </a:rPr>
              <a:t>​</a:t>
            </a:r>
            <a:endParaRPr lang="en-US" sz="2000" b="0" i="0" dirty="0">
              <a:solidFill>
                <a:srgbClr val="18191C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l" rtl="0" fontAlgn="base">
              <a:buClr>
                <a:srgbClr val="6A27DB"/>
              </a:buClr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18191C"/>
                </a:solidFill>
                <a:effectLst/>
                <a:latin typeface="TT Norms Pro Normal"/>
              </a:rPr>
              <a:t>Preserves user profiles, files, and settings </a:t>
            </a:r>
            <a:r>
              <a:rPr lang="en-US" sz="2000" b="0" i="0" dirty="0">
                <a:solidFill>
                  <a:srgbClr val="18191C"/>
                </a:solidFill>
                <a:effectLst/>
                <a:latin typeface="TT Norms Pro Normal"/>
              </a:rPr>
              <a:t>​</a:t>
            </a:r>
            <a:endParaRPr lang="en-US" sz="2000" b="0" i="0" dirty="0">
              <a:solidFill>
                <a:srgbClr val="18191C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l" rtl="0" fontAlgn="base">
              <a:buClr>
                <a:srgbClr val="6A27DB"/>
              </a:buClr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18191C"/>
                </a:solidFill>
                <a:effectLst/>
                <a:latin typeface="TT Norms Pro Normal"/>
              </a:rPr>
              <a:t>Reconnects Outlook, Teams, and OneDrive </a:t>
            </a:r>
            <a:r>
              <a:rPr lang="en-US" sz="2000" b="0" i="0" dirty="0">
                <a:solidFill>
                  <a:srgbClr val="18191C"/>
                </a:solidFill>
                <a:effectLst/>
                <a:latin typeface="TT Norms Pro Normal"/>
              </a:rPr>
              <a:t>​</a:t>
            </a:r>
            <a:endParaRPr lang="en-US" sz="2000" dirty="0">
              <a:solidFill>
                <a:srgbClr val="18191C"/>
              </a:solidFill>
              <a:latin typeface="Arial" panose="020B0604020202020204" pitchFamily="34" charset="0"/>
            </a:endParaRPr>
          </a:p>
          <a:p>
            <a:pPr marL="342900" indent="-342900" algn="l" rtl="0" fontAlgn="base">
              <a:buClr>
                <a:srgbClr val="6A27DB"/>
              </a:buClr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18191C"/>
                </a:solidFill>
                <a:effectLst/>
                <a:latin typeface="TT Norms Pro Normal"/>
              </a:rPr>
              <a:t>Eliminates reimaging and manual rebuilds </a:t>
            </a:r>
            <a:r>
              <a:rPr lang="en-US" sz="2000" b="0" i="0" dirty="0">
                <a:solidFill>
                  <a:srgbClr val="18191C"/>
                </a:solidFill>
                <a:effectLst/>
                <a:latin typeface="TT Norms Pro Normal"/>
              </a:rPr>
              <a:t>​</a:t>
            </a:r>
          </a:p>
          <a:p>
            <a:pPr algn="l" rtl="0" fontAlgn="base"/>
            <a:endParaRPr lang="en-US" sz="2000" b="0" i="0" dirty="0">
              <a:solidFill>
                <a:srgbClr val="18191C"/>
              </a:solidFill>
              <a:effectLst/>
              <a:latin typeface="TT Norms Pro Normal"/>
            </a:endParaRPr>
          </a:p>
          <a:p>
            <a:pPr algn="l" rtl="0" fontAlgn="base">
              <a:lnSpc>
                <a:spcPts val="975"/>
              </a:lnSpc>
              <a:buFont typeface="Arial" panose="020B0604020202020204" pitchFamily="34" charset="0"/>
              <a:buChar char="•"/>
            </a:pPr>
            <a:endParaRPr lang="en-US" sz="2400" b="0" i="0" dirty="0">
              <a:solidFill>
                <a:srgbClr val="18191C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lnSpc>
                <a:spcPts val="975"/>
              </a:lnSpc>
            </a:pPr>
            <a:r>
              <a:rPr lang="en-US" sz="2400" b="1" i="0" u="none" strike="noStrike" dirty="0">
                <a:solidFill>
                  <a:srgbClr val="18191C"/>
                </a:solidFill>
                <a:effectLst/>
                <a:latin typeface="TT Norms Pro Normal"/>
              </a:rPr>
              <a:t>What it means</a:t>
            </a:r>
            <a:br>
              <a:rPr lang="en-US" sz="2000" b="0" i="0" dirty="0">
                <a:solidFill>
                  <a:srgbClr val="18191C"/>
                </a:solidFill>
                <a:effectLst/>
                <a:latin typeface="TT Norms Pro Normal"/>
              </a:rPr>
            </a:br>
            <a:endParaRPr lang="en-US" sz="2000" b="0" i="0" dirty="0">
              <a:solidFill>
                <a:srgbClr val="18191C"/>
              </a:solidFill>
              <a:effectLst/>
              <a:latin typeface="Segoe UI" panose="020B0502040204020203" pitchFamily="34" charset="0"/>
            </a:endParaRPr>
          </a:p>
          <a:p>
            <a:pPr marL="342900" indent="-342900" algn="l" rtl="0" fontAlgn="base">
              <a:buClr>
                <a:srgbClr val="6A27DB"/>
              </a:buClr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18191C"/>
                </a:solidFill>
                <a:effectLst/>
                <a:latin typeface="TT Norms Pro Normal"/>
              </a:rPr>
              <a:t>No desk-side visits </a:t>
            </a:r>
            <a:r>
              <a:rPr lang="en-US" sz="2000" dirty="0">
                <a:solidFill>
                  <a:srgbClr val="18191C"/>
                </a:solidFill>
                <a:latin typeface="TT Norms Pro Normal"/>
              </a:rPr>
              <a:t>or</a:t>
            </a:r>
            <a:r>
              <a:rPr lang="en-US" sz="2000" b="0" i="0" u="none" strike="noStrike" dirty="0">
                <a:solidFill>
                  <a:srgbClr val="18191C"/>
                </a:solidFill>
                <a:effectLst/>
                <a:latin typeface="TT Norms Pro Normal"/>
              </a:rPr>
              <a:t> remote connect sessions </a:t>
            </a:r>
            <a:r>
              <a:rPr lang="en-US" sz="2000" b="0" i="0" dirty="0">
                <a:solidFill>
                  <a:srgbClr val="18191C"/>
                </a:solidFill>
                <a:effectLst/>
                <a:latin typeface="TT Norms Pro Normal"/>
              </a:rPr>
              <a:t>​</a:t>
            </a:r>
            <a:endParaRPr lang="en-US" sz="2000" b="0" i="0" dirty="0">
              <a:solidFill>
                <a:srgbClr val="18191C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l" rtl="0" fontAlgn="base">
              <a:buClr>
                <a:srgbClr val="6A27DB"/>
              </a:buClr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18191C"/>
                </a:solidFill>
                <a:effectLst/>
                <a:latin typeface="TT Norms Pro Normal"/>
              </a:rPr>
              <a:t>No intense overnight IT effort during cutover</a:t>
            </a:r>
            <a:r>
              <a:rPr lang="en-US" sz="2000" b="0" i="0" dirty="0">
                <a:solidFill>
                  <a:srgbClr val="18191C"/>
                </a:solidFill>
                <a:effectLst/>
                <a:latin typeface="TT Norms Pro Normal"/>
              </a:rPr>
              <a:t>​</a:t>
            </a:r>
            <a:endParaRPr lang="en-US" sz="2000" b="0" i="0" dirty="0">
              <a:solidFill>
                <a:srgbClr val="18191C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l" rtl="0" fontAlgn="base">
              <a:buClr>
                <a:srgbClr val="6A27DB"/>
              </a:buClr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18191C"/>
                </a:solidFill>
                <a:effectLst/>
                <a:latin typeface="TT Norms Pro Normal"/>
              </a:rPr>
              <a:t>No disruption to users </a:t>
            </a:r>
            <a:r>
              <a:rPr lang="en-US" sz="2000" b="0" i="0" dirty="0">
                <a:solidFill>
                  <a:srgbClr val="18191C"/>
                </a:solidFill>
                <a:effectLst/>
                <a:latin typeface="TT Norms Pro Normal"/>
              </a:rPr>
              <a:t>​or business</a:t>
            </a:r>
            <a:endParaRPr lang="en-US" sz="2000" dirty="0">
              <a:solidFill>
                <a:srgbClr val="18191C"/>
              </a:solidFill>
              <a:latin typeface="TT Norms Pro Normal"/>
            </a:endParaRPr>
          </a:p>
          <a:p>
            <a:pPr marL="342900" indent="-342900" algn="l" rtl="0" fontAlgn="base">
              <a:buClr>
                <a:srgbClr val="6A27DB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No “new computer” experience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49D3A0-C61B-359F-89C0-A99E8DC7579B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48649674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9EE4D1AA-09EE-4B24-AABB-C7DBFD9D9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02" y="334205"/>
            <a:ext cx="11430000" cy="1045571"/>
          </a:xfrm>
        </p:spPr>
        <p:txBody>
          <a:bodyPr/>
          <a:lstStyle/>
          <a:p>
            <a:r>
              <a:rPr lang="en-US" b="1" dirty="0" err="1"/>
              <a:t>PowerSyncPro</a:t>
            </a:r>
            <a:r>
              <a:rPr lang="en-US" b="1" dirty="0"/>
              <a:t> Migration Agent</a:t>
            </a:r>
            <a:br>
              <a:rPr lang="en-US" sz="1600" i="1" dirty="0">
                <a:solidFill>
                  <a:srgbClr val="6A27DB"/>
                </a:solidFill>
              </a:rPr>
            </a:br>
            <a:r>
              <a:rPr lang="en-US" sz="1600" i="1" dirty="0">
                <a:solidFill>
                  <a:srgbClr val="6A27DB"/>
                </a:solidFill>
              </a:rPr>
              <a:t>Seamless user experience without reimagining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96552E-DB6D-0C25-0BEA-68C2CA0BDACB}"/>
              </a:ext>
            </a:extLst>
          </p:cNvPr>
          <p:cNvSpPr txBox="1"/>
          <p:nvPr/>
        </p:nvSpPr>
        <p:spPr>
          <a:xfrm>
            <a:off x="317023" y="5111442"/>
            <a:ext cx="5905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needed device migration requirements covered without wiping or re-imaging device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DAFDB0-6E74-D26F-B9A5-93CF8458A4E8}"/>
              </a:ext>
            </a:extLst>
          </p:cNvPr>
          <p:cNvSpPr txBox="1"/>
          <p:nvPr/>
        </p:nvSpPr>
        <p:spPr>
          <a:xfrm>
            <a:off x="6423053" y="5111442"/>
            <a:ext cx="5533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Users have control to schedule their device cutover and</a:t>
            </a:r>
            <a:br>
              <a:rPr lang="en-US" dirty="0"/>
            </a:br>
            <a:r>
              <a:rPr lang="en-US" dirty="0"/>
              <a:t>a QR code for more information about the migration</a:t>
            </a:r>
          </a:p>
        </p:txBody>
      </p:sp>
      <p:pic>
        <p:nvPicPr>
          <p:cNvPr id="3" name="Picture 2" descr="The image displays a user interface for updating permissions on a Windows server, with options to add or remove permissions for various services and devices.  AI-generated content may be incorrect.">
            <a:extLst>
              <a:ext uri="{FF2B5EF4-FFF2-40B4-BE49-F238E27FC236}">
                <a16:creationId xmlns:a16="http://schemas.microsoft.com/office/drawing/2014/main" id="{E990D934-35B0-1FE6-9F50-BFE100897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97" y="1828293"/>
            <a:ext cx="5816350" cy="3160727"/>
          </a:xfrm>
          <a:prstGeom prst="rect">
            <a:avLst/>
          </a:prstGeom>
          <a:ln w="22225">
            <a:solidFill>
              <a:schemeClr val="tx1">
                <a:lumMod val="25000"/>
                <a:lumOff val="75000"/>
              </a:schemeClr>
            </a:solidFill>
          </a:ln>
          <a:effectLst>
            <a:softEdge rad="0"/>
          </a:effectLst>
        </p:spPr>
      </p:pic>
      <p:pic>
        <p:nvPicPr>
          <p:cNvPr id="5" name="Picture 4" descr="The image displays a notification for a scheduled migration to a new Microsoft 365 tenant, with an option to proceed immediately or delay for an hour.">
            <a:extLst>
              <a:ext uri="{FF2B5EF4-FFF2-40B4-BE49-F238E27FC236}">
                <a16:creationId xmlns:a16="http://schemas.microsoft.com/office/drawing/2014/main" id="{0E9C6085-9A93-CF54-F00C-4B9A51C08C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84"/>
          <a:stretch>
            <a:fillRect/>
          </a:stretch>
        </p:blipFill>
        <p:spPr>
          <a:xfrm>
            <a:off x="6751679" y="1827865"/>
            <a:ext cx="4680342" cy="3160728"/>
          </a:xfrm>
          <a:prstGeom prst="rect">
            <a:avLst/>
          </a:prstGeom>
          <a:ln w="22225">
            <a:solidFill>
              <a:schemeClr val="tx1">
                <a:lumMod val="25000"/>
                <a:lumOff val="75000"/>
              </a:schemeClr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C15B559-74AD-571E-BDB7-11F577A06DB6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243561079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223" y="410369"/>
            <a:ext cx="11430000" cy="1045571"/>
          </a:xfrm>
        </p:spPr>
        <p:txBody>
          <a:bodyPr/>
          <a:lstStyle/>
          <a:p>
            <a:r>
              <a:rPr lang="en-US" b="1" dirty="0"/>
              <a:t>About BitTitan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148333F-86C3-E973-487D-6357CDC1EBDB}"/>
              </a:ext>
            </a:extLst>
          </p:cNvPr>
          <p:cNvPicPr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958877" y="1338646"/>
            <a:ext cx="2050363" cy="196552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125642A-4804-3DC1-8F13-89EDA844A6A4}"/>
              </a:ext>
            </a:extLst>
          </p:cNvPr>
          <p:cNvPicPr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14875" y="1148034"/>
            <a:ext cx="2050363" cy="1965517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62E4B09-365C-749F-86AF-5C424EBE45E8}"/>
              </a:ext>
            </a:extLst>
          </p:cNvPr>
          <p:cNvPicPr preferRelativeResize="0"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43106" y="1092324"/>
            <a:ext cx="1942427" cy="186204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6E192A3-250C-BD8D-3F57-0FE3A6DA8B53}"/>
              </a:ext>
            </a:extLst>
          </p:cNvPr>
          <p:cNvSpPr/>
          <p:nvPr/>
        </p:nvSpPr>
        <p:spPr>
          <a:xfrm>
            <a:off x="0" y="4565422"/>
            <a:ext cx="12192000" cy="13833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120DC1-A0E4-0A9A-20A8-4CE30E0483D3}"/>
              </a:ext>
            </a:extLst>
          </p:cNvPr>
          <p:cNvSpPr/>
          <p:nvPr/>
        </p:nvSpPr>
        <p:spPr>
          <a:xfrm>
            <a:off x="636940" y="4756509"/>
            <a:ext cx="4761592" cy="954107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>
                <a:solidFill>
                  <a:srgbClr val="002060"/>
                </a:solidFill>
              </a:rPr>
              <a:t>17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years ago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,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</a:rPr>
              <a:t>we started building software to help IT services providers drive cloud adoption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Franklin Gothic Book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F6677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F1E044-544A-5781-BD0F-CED0B849F7C6}"/>
              </a:ext>
            </a:extLst>
          </p:cNvPr>
          <p:cNvSpPr/>
          <p:nvPr/>
        </p:nvSpPr>
        <p:spPr>
          <a:xfrm>
            <a:off x="5918201" y="4756509"/>
            <a:ext cx="57912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Today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,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6677"/>
                </a:solidFill>
                <a:effectLst/>
                <a:uLnTx/>
                <a:uFillTx/>
                <a:ea typeface="+mn-ea"/>
                <a:cs typeface="+mn-cs"/>
              </a:rPr>
              <a:t> 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+mn-ea"/>
                <a:cs typeface="+mn-cs"/>
              </a:rPr>
              <a:t>our industry-leading platform helps IT professionals assess, deploy, and manage cloud solutions with greater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6677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+mn-ea"/>
                <a:cs typeface="+mn-cs"/>
              </a:rPr>
              <a:t>profitability.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842338-4992-1B76-4AE9-B84CC3066CD0}"/>
              </a:ext>
            </a:extLst>
          </p:cNvPr>
          <p:cNvSpPr txBox="1"/>
          <p:nvPr/>
        </p:nvSpPr>
        <p:spPr>
          <a:xfrm>
            <a:off x="4418213" y="2089790"/>
            <a:ext cx="3449787" cy="18620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500">
                <a:solidFill>
                  <a:srgbClr val="002060"/>
                </a:solidFill>
                <a:cs typeface="Calibri Light"/>
              </a:rPr>
              <a:t>28M</a:t>
            </a: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853A6A-E5DA-ECB8-D8AE-4656A389C4B4}"/>
              </a:ext>
            </a:extLst>
          </p:cNvPr>
          <p:cNvSpPr txBox="1"/>
          <p:nvPr/>
        </p:nvSpPr>
        <p:spPr>
          <a:xfrm>
            <a:off x="8397092" y="2093505"/>
            <a:ext cx="29330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Calibri Light"/>
              </a:rPr>
              <a:t>188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9C4CC0-EB43-B059-47C0-4FCEF13341F3}"/>
              </a:ext>
            </a:extLst>
          </p:cNvPr>
          <p:cNvSpPr txBox="1"/>
          <p:nvPr/>
        </p:nvSpPr>
        <p:spPr>
          <a:xfrm>
            <a:off x="526767" y="2079058"/>
            <a:ext cx="2933046" cy="18620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Calibri Light"/>
              </a:rPr>
              <a:t>46K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7E4142-A032-6C31-AC4A-0E63E97AB792}"/>
              </a:ext>
            </a:extLst>
          </p:cNvPr>
          <p:cNvSpPr/>
          <p:nvPr/>
        </p:nvSpPr>
        <p:spPr>
          <a:xfrm>
            <a:off x="917653" y="3721906"/>
            <a:ext cx="2258904" cy="8002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>
                <a:solidFill>
                  <a:srgbClr val="505150"/>
                </a:solidFill>
              </a:rPr>
              <a:t>PARTNERS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50515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F6677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99A108-8DF5-4460-A4D1-46714896EE9B}"/>
              </a:ext>
            </a:extLst>
          </p:cNvPr>
          <p:cNvSpPr/>
          <p:nvPr/>
        </p:nvSpPr>
        <p:spPr>
          <a:xfrm>
            <a:off x="4550882" y="3660350"/>
            <a:ext cx="3054162" cy="86177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05150"/>
                </a:solidFill>
                <a:effectLst/>
                <a:uLnTx/>
                <a:uFillTx/>
              </a:rPr>
              <a:t>USERS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F6677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48C2C6-D589-759D-6C94-1A3FE1C0617D}"/>
              </a:ext>
            </a:extLst>
          </p:cNvPr>
          <p:cNvSpPr/>
          <p:nvPr/>
        </p:nvSpPr>
        <p:spPr>
          <a:xfrm>
            <a:off x="8469573" y="3721905"/>
            <a:ext cx="240499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505150"/>
                </a:solidFill>
                <a:effectLst/>
                <a:uLnTx/>
                <a:uFillTx/>
                <a:ea typeface="+mn-ea"/>
                <a:cs typeface="+mn-cs"/>
              </a:rPr>
              <a:t>COUNTRIES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F6677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7915BD-A2E2-0D16-5434-808F22F276C9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32151141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6E408-3CEA-29EF-0790-F9EB313F3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FDDFDAE-9A02-DD4A-BF45-F1D1951CC56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80999" y="1175004"/>
          <a:ext cx="11430001" cy="540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5768">
                  <a:extLst>
                    <a:ext uri="{9D8B030D-6E8A-4147-A177-3AD203B41FA5}">
                      <a16:colId xmlns:a16="http://schemas.microsoft.com/office/drawing/2014/main" val="12137252"/>
                    </a:ext>
                  </a:extLst>
                </a:gridCol>
                <a:gridCol w="4425696">
                  <a:extLst>
                    <a:ext uri="{9D8B030D-6E8A-4147-A177-3AD203B41FA5}">
                      <a16:colId xmlns:a16="http://schemas.microsoft.com/office/drawing/2014/main" val="1629673331"/>
                    </a:ext>
                  </a:extLst>
                </a:gridCol>
                <a:gridCol w="4288537">
                  <a:extLst>
                    <a:ext uri="{9D8B030D-6E8A-4147-A177-3AD203B41FA5}">
                      <a16:colId xmlns:a16="http://schemas.microsoft.com/office/drawing/2014/main" val="535530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Capability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PowerSyncPro Migration Agent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Quest On Demand Workstation Migration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3272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Strategic Scope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Automated device-to-tenant migration platform for enterprise workstation transitions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Workstation migration capability within Quest migration tooling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600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Automation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Persistent migration agent with centralized orchestration and runbooks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Task-based migration workflow with limited centralized automation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8657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User Experience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Interactive tray notifications with user-controlled migration scheduling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Typically admin-driven migration with limited user interaction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1377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Profile Preservation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Preserves Windows user profiles, files, desktop settings, and application configurations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Preserves Windows user profiles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7122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Microsoft 365 App Readiness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Automatically connects Outlook, Teams, and OneDrive after migration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Microsoft 365 app reconfiguration requires additional steps or licensing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8877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Join State Coverage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Supports transitions across AD, Entra ID, Hybrid, and WORKGROUP devices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Limited join state coverage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4587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Deployment &amp; Scale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MSI deployment via Intune, SCCM, GPO, or other tools. Supports thousands of devices in parallel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Parallel migration possible but concurrency limits may require support adjustments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7008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Visibility &amp; Monitoring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Near real-time dashboard and centralized migration logging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Limited centralized monitoring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0584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Resilience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Agent recovery from environmental interruptions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Limited recovery capabilities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9713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/>
                        <a:t>Enterprise Migration Readiness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Designed for large-scale tenant transitions, mergers, and domain consolidations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Designed primarily for workstation transitions within broader Quest migration projects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3607708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F55761D4-E23E-B679-3D7E-61A9F04B7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7" y="351377"/>
            <a:ext cx="11430000" cy="641191"/>
          </a:xfrm>
        </p:spPr>
        <p:txBody>
          <a:bodyPr/>
          <a:lstStyle/>
          <a:p>
            <a:r>
              <a:rPr lang="en-US" b="1" dirty="0"/>
              <a:t>Workstation Solution Comparison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6F5F29-B298-4462-6753-C3F43A30EA71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3485732631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1" y="2491690"/>
            <a:ext cx="11293474" cy="946413"/>
          </a:xfrm>
        </p:spPr>
        <p:txBody>
          <a:bodyPr/>
          <a:lstStyle/>
          <a:p>
            <a:r>
              <a:rPr lang="en-US" dirty="0"/>
              <a:t>Licenses &amp; Support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98C019-FD6C-6F86-1165-B005CF3DC253}"/>
              </a:ext>
            </a:extLst>
          </p:cNvPr>
          <p:cNvSpPr/>
          <p:nvPr/>
        </p:nvSpPr>
        <p:spPr>
          <a:xfrm>
            <a:off x="10215138" y="132134"/>
            <a:ext cx="1828800" cy="9144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273862712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16ADA5-2B4A-B41E-A902-52E2753EE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D24B35A-9285-91CD-22CF-609383AC50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6159" y="900408"/>
            <a:ext cx="4748203" cy="2981430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4F7692-708D-337A-0299-B7E7B6F06C1D}"/>
              </a:ext>
            </a:extLst>
          </p:cNvPr>
          <p:cNvSpPr txBox="1"/>
          <p:nvPr/>
        </p:nvSpPr>
        <p:spPr>
          <a:xfrm>
            <a:off x="2989317" y="5603346"/>
            <a:ext cx="642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21266"/>
                </a:solidFill>
              </a:rPr>
              <a:t>All licenses are valid for 12 months from date of purchase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C301F681-B2C3-94AE-E244-2D952773AC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7238938"/>
              </p:ext>
            </p:extLst>
          </p:nvPr>
        </p:nvGraphicFramePr>
        <p:xfrm>
          <a:off x="501729" y="2336521"/>
          <a:ext cx="11220305" cy="31068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500000">
                  <a:extLst>
                    <a:ext uri="{9D8B030D-6E8A-4147-A177-3AD203B41FA5}">
                      <a16:colId xmlns:a16="http://schemas.microsoft.com/office/drawing/2014/main" val="1370863104"/>
                    </a:ext>
                  </a:extLst>
                </a:gridCol>
                <a:gridCol w="4720305">
                  <a:extLst>
                    <a:ext uri="{9D8B030D-6E8A-4147-A177-3AD203B41FA5}">
                      <a16:colId xmlns:a16="http://schemas.microsoft.com/office/drawing/2014/main" val="370031762"/>
                    </a:ext>
                  </a:extLst>
                </a:gridCol>
                <a:gridCol w="4000000">
                  <a:extLst>
                    <a:ext uri="{9D8B030D-6E8A-4147-A177-3AD203B41FA5}">
                      <a16:colId xmlns:a16="http://schemas.microsoft.com/office/drawing/2014/main" val="1761732894"/>
                    </a:ext>
                  </a:extLst>
                </a:gridCol>
              </a:tblGrid>
              <a:tr h="125993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SKU Name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/>
                        <a:t>Included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/>
                        <a:t>Limitations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516985"/>
                  </a:ext>
                </a:extLst>
              </a:tr>
              <a:tr h="350000">
                <a:tc>
                  <a:txBody>
                    <a:bodyPr/>
                    <a:lstStyle/>
                    <a:p>
                      <a:pPr algn="l"/>
                      <a:r>
                        <a:rPr lang="en-US" sz="1400" b="1"/>
                        <a:t>User Migration Bundle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/>
                        <a:t>Mailbox / Mailbox Archive / Personal Documents / Teams Chats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Unlimited data for 1 user /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6685608"/>
                  </a:ext>
                </a:extLst>
              </a:tr>
              <a:tr h="350000">
                <a:tc>
                  <a:txBody>
                    <a:bodyPr/>
                    <a:lstStyle/>
                    <a:p>
                      <a:pPr algn="l"/>
                      <a:r>
                        <a:rPr lang="en-US" sz="1400" b="1"/>
                        <a:t>Mailbox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/>
                        <a:t>Mailbox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50 GB / mailbox /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564225"/>
                  </a:ext>
                </a:extLst>
              </a:tr>
              <a:tr h="350000">
                <a:tc>
                  <a:txBody>
                    <a:bodyPr/>
                    <a:lstStyle/>
                    <a:p>
                      <a:pPr algn="l"/>
                      <a:r>
                        <a:rPr lang="en-US" sz="1400" b="1"/>
                        <a:t>Public Folders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/>
                        <a:t>Exchange Public Folder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10 GB / top level folder /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7532293"/>
                  </a:ext>
                </a:extLst>
              </a:tr>
              <a:tr h="350000">
                <a:tc>
                  <a:txBody>
                    <a:bodyPr/>
                    <a:lstStyle/>
                    <a:p>
                      <a:pPr algn="l"/>
                      <a:r>
                        <a:rPr lang="en-US" sz="1400" b="1"/>
                        <a:t>Collaboration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/>
                        <a:t>Teams / Channels / Conversations / Documents (Files tab) / Memberships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100 GB / team /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217282"/>
                  </a:ext>
                </a:extLst>
              </a:tr>
              <a:tr h="350000">
                <a:tc>
                  <a:txBody>
                    <a:bodyPr/>
                    <a:lstStyle/>
                    <a:p>
                      <a:pPr algn="l"/>
                      <a:r>
                        <a:rPr lang="en-US" sz="1400" b="1"/>
                        <a:t>Shared Documents 50GB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4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/>
                        <a:t>SharePoint Online document libraries /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Google</a:t>
                      </a:r>
                      <a:r>
                        <a:rPr lang="en-US" sz="1200" dirty="0"/>
                        <a:t> Shared Drives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50 GB / SPO doc library / license</a:t>
                      </a:r>
                    </a:p>
                    <a:p>
                      <a:pPr algn="l"/>
                      <a:r>
                        <a:rPr lang="en-US" sz="1200"/>
                        <a:t>50 GB / G Shared Drive /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518096"/>
                  </a:ext>
                </a:extLst>
              </a:tr>
              <a:tr h="35000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Shared Documents 100GB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4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/>
                        <a:t>SharePoint Online document libraries /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Google</a:t>
                      </a:r>
                      <a:r>
                        <a:rPr lang="en-US" sz="1200" dirty="0"/>
                        <a:t> Shared Drives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100 GB / SPO doc library / license</a:t>
                      </a:r>
                    </a:p>
                    <a:p>
                      <a:pPr algn="l"/>
                      <a:r>
                        <a:rPr lang="en-US" sz="1200"/>
                        <a:t>100 GB / G Shared Drive /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482012"/>
                  </a:ext>
                </a:extLst>
              </a:tr>
              <a:tr h="35000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Tenant Migration Bundle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1x User Migration Bundle + 1x Flex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Flex license can be used as Collaboration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or Shared Documents 100GB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76480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0E2C0D90-7B41-5FF5-D4C1-90171D24A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502" y="275213"/>
            <a:ext cx="11430000" cy="1045571"/>
          </a:xfrm>
        </p:spPr>
        <p:txBody>
          <a:bodyPr/>
          <a:lstStyle/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MigrationWiz licensing</a:t>
            </a:r>
            <a:br>
              <a:rPr lang="en-US" b="1" dirty="0"/>
            </a:b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6A27DB"/>
                </a:solidFill>
                <a:effectLst/>
                <a:uLnTx/>
                <a:uFillTx/>
                <a:latin typeface="TT Norms Pro Normal"/>
                <a:ea typeface="+mn-ea"/>
                <a:cs typeface="+mn-cs"/>
              </a:rPr>
              <a:t>Data migrations</a:t>
            </a:r>
            <a:b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6A27DB"/>
                </a:solidFill>
                <a:effectLst/>
                <a:uLnTx/>
                <a:uFillTx/>
                <a:latin typeface="TT Norms Pro Normal"/>
                <a:ea typeface="+mn-ea"/>
                <a:cs typeface="+mn-cs"/>
              </a:rPr>
            </a:br>
            <a:endParaRPr lang="en-US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EE47D0-CAB2-2FC2-D9D7-E0BAB937EA68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877014599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02" y="275213"/>
            <a:ext cx="11430000" cy="1045571"/>
          </a:xfrm>
        </p:spPr>
        <p:txBody>
          <a:bodyPr/>
          <a:lstStyle/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Tenant Migration Bundle</a:t>
            </a:r>
            <a:br>
              <a:rPr lang="en-US" b="1" dirty="0"/>
            </a:b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6A27DB"/>
                </a:solidFill>
                <a:effectLst/>
                <a:uLnTx/>
                <a:uFillTx/>
                <a:latin typeface="TT Norms Pro Normal"/>
                <a:ea typeface="+mn-ea"/>
                <a:cs typeface="+mn-cs"/>
              </a:rPr>
              <a:t>Example: 100-user project using a mix of Tenant Migration Bundles and User Migration Bundles.</a:t>
            </a:r>
            <a:b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6A27DB"/>
                </a:solidFill>
                <a:effectLst/>
                <a:uLnTx/>
                <a:uFillTx/>
                <a:latin typeface="TT Norms Pro Normal"/>
                <a:ea typeface="+mn-ea"/>
                <a:cs typeface="+mn-cs"/>
              </a:rPr>
            </a:br>
            <a:endParaRPr lang="en-US" b="1" dirty="0"/>
          </a:p>
        </p:txBody>
      </p:sp>
      <p:sp>
        <p:nvSpPr>
          <p:cNvPr id="10" name="TMB Label"/>
          <p:cNvSpPr/>
          <p:nvPr/>
        </p:nvSpPr>
        <p:spPr>
          <a:xfrm>
            <a:off x="457200" y="1509945"/>
            <a:ext cx="5400000" cy="200055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US" sz="1300" b="1" dirty="0">
                <a:solidFill>
                  <a:srgbClr val="002060"/>
                </a:solidFill>
              </a:rPr>
              <a:t>TENANT MIGRATION BUNDLES (</a:t>
            </a:r>
            <a:r>
              <a:rPr lang="en-US" sz="1300" b="1" dirty="0">
                <a:solidFill>
                  <a:srgbClr val="FF0000"/>
                </a:solidFill>
              </a:rPr>
              <a:t>30x</a:t>
            </a:r>
            <a:r>
              <a:rPr lang="en-US" sz="13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60" name="TMB BG"/>
          <p:cNvSpPr/>
          <p:nvPr/>
        </p:nvSpPr>
        <p:spPr>
          <a:xfrm>
            <a:off x="457200" y="1750000"/>
            <a:ext cx="5400000" cy="1950000"/>
          </a:xfrm>
          <a:prstGeom prst="roundRect">
            <a:avLst>
              <a:gd name="adj" fmla="val 3000"/>
            </a:avLst>
          </a:prstGeom>
          <a:solidFill>
            <a:srgbClr val="F0F4FA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3" name="Row TMB Mailboxes"/>
          <p:cNvSpPr/>
          <p:nvPr/>
        </p:nvSpPr>
        <p:spPr>
          <a:xfrm>
            <a:off x="640000" y="1850000"/>
            <a:ext cx="2400000" cy="28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D0D8E8"/>
            </a:solidFill>
          </a:ln>
        </p:spPr>
        <p:txBody>
          <a:bodyPr wrap="square" lIns="137160" tIns="0" rIns="91440" bIns="0" anchor="ctr">
            <a:noAutofit/>
          </a:bodyPr>
          <a:lstStyle/>
          <a:p>
            <a:r>
              <a:rPr lang="en-US" sz="1100" b="1" dirty="0">
                <a:solidFill>
                  <a:srgbClr val="002060"/>
                </a:solidFill>
              </a:rPr>
              <a:t>30 user Mailboxes</a:t>
            </a:r>
          </a:p>
        </p:txBody>
      </p:sp>
      <p:sp>
        <p:nvSpPr>
          <p:cNvPr id="24" name="Row TMB OneDrive"/>
          <p:cNvSpPr/>
          <p:nvPr/>
        </p:nvSpPr>
        <p:spPr>
          <a:xfrm>
            <a:off x="640000" y="2170000"/>
            <a:ext cx="2400000" cy="28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D0D8E8"/>
            </a:solidFill>
          </a:ln>
        </p:spPr>
        <p:txBody>
          <a:bodyPr wrap="square" lIns="137160" tIns="0" rIns="91440" bIns="0" anchor="ctr">
            <a:noAutofit/>
          </a:bodyPr>
          <a:lstStyle/>
          <a:p>
            <a:r>
              <a:rPr lang="en-US" sz="1100" b="1">
                <a:solidFill>
                  <a:srgbClr val="002060"/>
                </a:solidFill>
              </a:rPr>
              <a:t>30 user OneDrives</a:t>
            </a:r>
          </a:p>
        </p:txBody>
      </p:sp>
      <p:sp>
        <p:nvSpPr>
          <p:cNvPr id="50" name="Row TMB Teams"/>
          <p:cNvSpPr/>
          <p:nvPr/>
        </p:nvSpPr>
        <p:spPr>
          <a:xfrm>
            <a:off x="640000" y="2490000"/>
            <a:ext cx="2400000" cy="28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D0D8E8"/>
            </a:solidFill>
          </a:ln>
        </p:spPr>
        <p:txBody>
          <a:bodyPr wrap="square" lIns="137160" tIns="0" rIns="91440" bIns="0" anchor="ctr">
            <a:no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20</a:t>
            </a:r>
            <a:r>
              <a:rPr lang="en-US" sz="1100" b="1" dirty="0">
                <a:solidFill>
                  <a:srgbClr val="002060"/>
                </a:solidFill>
              </a:rPr>
              <a:t> Teams</a:t>
            </a:r>
          </a:p>
        </p:txBody>
      </p:sp>
      <p:sp>
        <p:nvSpPr>
          <p:cNvPr id="51" name="Row TMB DocLib"/>
          <p:cNvSpPr/>
          <p:nvPr/>
        </p:nvSpPr>
        <p:spPr>
          <a:xfrm>
            <a:off x="640000" y="2810000"/>
            <a:ext cx="2400000" cy="28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D0D8E8"/>
            </a:solidFill>
          </a:ln>
        </p:spPr>
        <p:txBody>
          <a:bodyPr wrap="square" lIns="137160" tIns="0" rIns="91440" bIns="0" anchor="ctr">
            <a:no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10</a:t>
            </a:r>
            <a:r>
              <a:rPr lang="en-US" sz="1100" b="1" dirty="0">
                <a:solidFill>
                  <a:srgbClr val="002060"/>
                </a:solidFill>
              </a:rPr>
              <a:t> SPO Document Libraries</a:t>
            </a:r>
          </a:p>
        </p:txBody>
      </p:sp>
      <p:sp>
        <p:nvSpPr>
          <p:cNvPr id="40" name="Arrow TMB"/>
          <p:cNvSpPr/>
          <p:nvPr/>
        </p:nvSpPr>
        <p:spPr>
          <a:xfrm>
            <a:off x="3120000" y="24700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TMB Annotation"/>
          <p:cNvSpPr/>
          <p:nvPr/>
        </p:nvSpPr>
        <p:spPr>
          <a:xfrm>
            <a:off x="3400000" y="1915225"/>
            <a:ext cx="2300000" cy="1169551"/>
          </a:xfrm>
          <a:prstGeom prst="rect">
            <a:avLst/>
          </a:prstGeom>
        </p:spPr>
        <p:txBody>
          <a:bodyPr wrap="square" lIns="91440" tIns="45720" rIns="91440" bIns="45720" anchor="ctr">
            <a:spAutoFit/>
          </a:bodyPr>
          <a:lstStyle/>
          <a:p>
            <a:r>
              <a:rPr lang="en-US" sz="1000" dirty="0">
                <a:solidFill>
                  <a:srgbClr val="555555"/>
                </a:solidFill>
              </a:rPr>
              <a:t>Each Tenant Migration Bundle includes User Migration Bundle and a Flex license.</a:t>
            </a:r>
          </a:p>
          <a:p>
            <a:endParaRPr lang="en-US" sz="1000" dirty="0">
              <a:solidFill>
                <a:srgbClr val="555555"/>
              </a:solidFill>
            </a:endParaRPr>
          </a:p>
          <a:p>
            <a:r>
              <a:rPr lang="en-US" sz="1000" dirty="0">
                <a:solidFill>
                  <a:srgbClr val="555555"/>
                </a:solidFill>
              </a:rPr>
              <a:t>Amount of Tenant Migration Bundles is based on combined count of SharePoint Online Document Libraries and Teams.</a:t>
            </a:r>
          </a:p>
        </p:txBody>
      </p:sp>
      <p:sp>
        <p:nvSpPr>
          <p:cNvPr id="20" name="UMB Label"/>
          <p:cNvSpPr/>
          <p:nvPr/>
        </p:nvSpPr>
        <p:spPr>
          <a:xfrm>
            <a:off x="6172200" y="1509945"/>
            <a:ext cx="5562000" cy="200055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r>
              <a:rPr lang="en-US" sz="1300" b="1" dirty="0">
                <a:solidFill>
                  <a:srgbClr val="002060"/>
                </a:solidFill>
              </a:rPr>
              <a:t>USER MIGRATION BUNDLES (</a:t>
            </a:r>
            <a:r>
              <a:rPr lang="en-US" sz="1300" b="1" dirty="0">
                <a:solidFill>
                  <a:schemeClr val="tx2"/>
                </a:solidFill>
              </a:rPr>
              <a:t>70x</a:t>
            </a:r>
            <a:r>
              <a:rPr lang="en-US" sz="13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21" name="UMB BG"/>
          <p:cNvSpPr/>
          <p:nvPr/>
        </p:nvSpPr>
        <p:spPr>
          <a:xfrm>
            <a:off x="6172200" y="1750000"/>
            <a:ext cx="5562000" cy="1950000"/>
          </a:xfrm>
          <a:prstGeom prst="roundRect">
            <a:avLst>
              <a:gd name="adj" fmla="val 3000"/>
            </a:avLst>
          </a:prstGeom>
          <a:solidFill>
            <a:srgbClr val="F0F4FA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1" name="Row UMB Mailboxes"/>
          <p:cNvSpPr/>
          <p:nvPr/>
        </p:nvSpPr>
        <p:spPr>
          <a:xfrm>
            <a:off x="6355000" y="1850000"/>
            <a:ext cx="2400000" cy="28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D0D8E8"/>
            </a:solidFill>
          </a:ln>
        </p:spPr>
        <p:txBody>
          <a:bodyPr wrap="square" lIns="137160" tIns="0" rIns="91440" bIns="0" anchor="ctr">
            <a:noAutofit/>
          </a:bodyPr>
          <a:lstStyle/>
          <a:p>
            <a:r>
              <a:rPr lang="en-US" sz="1100" b="1" dirty="0">
                <a:solidFill>
                  <a:srgbClr val="002060"/>
                </a:solidFill>
              </a:rPr>
              <a:t>70 user Mailboxes</a:t>
            </a:r>
          </a:p>
        </p:txBody>
      </p:sp>
      <p:sp>
        <p:nvSpPr>
          <p:cNvPr id="32" name="Row UMB OneDrives"/>
          <p:cNvSpPr/>
          <p:nvPr/>
        </p:nvSpPr>
        <p:spPr>
          <a:xfrm>
            <a:off x="6355000" y="2170000"/>
            <a:ext cx="2400000" cy="28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D0D8E8"/>
            </a:solidFill>
          </a:ln>
        </p:spPr>
        <p:txBody>
          <a:bodyPr wrap="square" lIns="137160" tIns="0" rIns="91440" bIns="0" anchor="ctr">
            <a:noAutofit/>
          </a:bodyPr>
          <a:lstStyle/>
          <a:p>
            <a:r>
              <a:rPr lang="en-US" sz="1100" b="1">
                <a:solidFill>
                  <a:srgbClr val="002060"/>
                </a:solidFill>
              </a:rPr>
              <a:t>70 user OneDrives</a:t>
            </a:r>
          </a:p>
        </p:txBody>
      </p:sp>
      <p:sp>
        <p:nvSpPr>
          <p:cNvPr id="41" name="Arrow UMB"/>
          <p:cNvSpPr/>
          <p:nvPr/>
        </p:nvSpPr>
        <p:spPr>
          <a:xfrm>
            <a:off x="8835000" y="2140000"/>
            <a:ext cx="228600" cy="0"/>
          </a:xfrm>
          <a:prstGeom prst="line">
            <a:avLst/>
          </a:prstGeom>
          <a:ln w="19050">
            <a:solidFill>
              <a:schemeClr val="accent1"/>
            </a:solidFill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" name="UMB Annotation"/>
          <p:cNvSpPr/>
          <p:nvPr/>
        </p:nvSpPr>
        <p:spPr>
          <a:xfrm>
            <a:off x="9120000" y="2023001"/>
            <a:ext cx="2400000" cy="553998"/>
          </a:xfrm>
          <a:prstGeom prst="rect">
            <a:avLst/>
          </a:prstGeom>
        </p:spPr>
        <p:txBody>
          <a:bodyPr wrap="square" lIns="91440" tIns="45720" rIns="91440" bIns="45720" anchor="ctr">
            <a:spAutoFit/>
          </a:bodyPr>
          <a:lstStyle/>
          <a:p>
            <a:r>
              <a:rPr lang="en-US" sz="1000" dirty="0">
                <a:solidFill>
                  <a:srgbClr val="555555"/>
                </a:solidFill>
              </a:rPr>
              <a:t>In this project we needed 30 Tenant Migration Bundles. For rest of the users we choose the User Migration Bundle.</a:t>
            </a:r>
          </a:p>
        </p:txBody>
      </p:sp>
      <p:sp>
        <p:nvSpPr>
          <p:cNvPr id="11" name="UMB Card"/>
          <p:cNvSpPr/>
          <p:nvPr/>
        </p:nvSpPr>
        <p:spPr>
          <a:xfrm>
            <a:off x="6172199" y="3935396"/>
            <a:ext cx="5561999" cy="1900000"/>
          </a:xfrm>
          <a:prstGeom prst="roundRect">
            <a:avLst>
              <a:gd name="adj" fmla="val 5000"/>
            </a:avLst>
          </a:prstGeom>
          <a:solidFill>
            <a:schemeClr val="accent1"/>
          </a:solidFill>
          <a:ln>
            <a:noFill/>
          </a:ln>
        </p:spPr>
        <p:txBody>
          <a:bodyPr wrap="square" lIns="182880" tIns="137160" rIns="182880" bIns="137160" anchor="t">
            <a:noAutofit/>
          </a:bodyPr>
          <a:lstStyle/>
          <a:p>
            <a:r>
              <a:rPr lang="en-US" sz="1600" b="1">
                <a:solidFill>
                  <a:srgbClr val="FFFFFF"/>
                </a:solidFill>
              </a:rPr>
              <a:t>User Migration Bundle</a:t>
            </a:r>
          </a:p>
          <a:p>
            <a:pPr>
              <a:spcBef>
                <a:spcPts val="400"/>
              </a:spcBef>
            </a:pPr>
            <a:r>
              <a:rPr lang="en-US" sz="1200">
                <a:solidFill>
                  <a:srgbClr val="D0E0FF"/>
                </a:solidFill>
              </a:rPr>
              <a:t>Covers mailboxes and files at the user level — with no data limit.</a:t>
            </a:r>
          </a:p>
          <a:p>
            <a:pPr>
              <a:spcBef>
                <a:spcPts val="800"/>
              </a:spcBef>
            </a:pPr>
            <a:r>
              <a:rPr lang="en-US" sz="1200">
                <a:solidFill>
                  <a:srgbClr val="FFFFFF"/>
                </a:solidFill>
              </a:rPr>
              <a:t>Includes:</a:t>
            </a:r>
          </a:p>
          <a:p>
            <a:pPr marL="228600" indent="-2286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FFFFFF"/>
                </a:solidFill>
              </a:rPr>
              <a:t>Exchange Online &amp; Exchange Online Archive</a:t>
            </a:r>
          </a:p>
          <a:p>
            <a:pPr marL="228600" indent="-2286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FFFFFF"/>
                </a:solidFill>
              </a:rPr>
              <a:t>OneDrive for Business</a:t>
            </a:r>
          </a:p>
          <a:p>
            <a:pPr marL="228600" indent="-2286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200">
                <a:solidFill>
                  <a:srgbClr val="FFFFFF"/>
                </a:solidFill>
              </a:rPr>
              <a:t>Teams Chats</a:t>
            </a:r>
          </a:p>
        </p:txBody>
      </p:sp>
      <p:sp>
        <p:nvSpPr>
          <p:cNvPr id="12" name="Flex Card"/>
          <p:cNvSpPr/>
          <p:nvPr/>
        </p:nvSpPr>
        <p:spPr>
          <a:xfrm>
            <a:off x="457200" y="3935396"/>
            <a:ext cx="5400000" cy="1900000"/>
          </a:xfrm>
          <a:prstGeom prst="roundRect">
            <a:avLst>
              <a:gd name="adj" fmla="val 5000"/>
            </a:avLst>
          </a:prstGeom>
          <a:solidFill>
            <a:srgbClr val="321266"/>
          </a:solidFill>
          <a:ln>
            <a:noFill/>
          </a:ln>
        </p:spPr>
        <p:txBody>
          <a:bodyPr wrap="square" lIns="182880" tIns="137160" rIns="182880" bIns="137160" anchor="t">
            <a:noAutofit/>
          </a:bodyPr>
          <a:lstStyle/>
          <a:p>
            <a:r>
              <a:rPr lang="en-US" sz="1600" b="1" dirty="0">
                <a:solidFill>
                  <a:srgbClr val="FFFFFF"/>
                </a:solidFill>
              </a:rPr>
              <a:t>Flex License</a:t>
            </a:r>
          </a:p>
          <a:p>
            <a:pPr>
              <a:spcBef>
                <a:spcPts val="400"/>
              </a:spcBef>
            </a:pPr>
            <a:r>
              <a:rPr lang="en-US" sz="1200" dirty="0">
                <a:solidFill>
                  <a:srgbClr val="D0E0FF"/>
                </a:solidFill>
              </a:rPr>
              <a:t>Can be used for either Teams or SharePoint Online data — up to 100 GB per license.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rgbClr val="FFFFFF"/>
                </a:solidFill>
              </a:rPr>
              <a:t>1x license required for each Team or SharePoint Online document library (100GB).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00B757C-E6FE-8E34-AB0C-151CCF27686C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234567890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89A587-717C-1C25-C076-0ABFAA9E8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171" y="1495828"/>
            <a:ext cx="6555658" cy="4886800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DB1D6ED-4140-49D6-1D7A-6736A8A5D648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467746" y="4440360"/>
            <a:ext cx="11176755" cy="436333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endParaRPr lang="en-FI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1389762-4B46-23C8-2F98-8B5F574C8E70}"/>
              </a:ext>
            </a:extLst>
          </p:cNvPr>
          <p:cNvSpPr txBox="1">
            <a:spLocks/>
          </p:cNvSpPr>
          <p:nvPr/>
        </p:nvSpPr>
        <p:spPr>
          <a:xfrm>
            <a:off x="593502" y="275213"/>
            <a:ext cx="11430000" cy="1045571"/>
          </a:xfrm>
          <a:prstGeom prst="rect">
            <a:avLst/>
          </a:prstGeom>
        </p:spPr>
        <p:txBody>
          <a:bodyPr/>
          <a:lstStyle>
            <a:lvl1pPr algn="l" defTabSz="91444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24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b="1" dirty="0"/>
              <a:t>MigrationWiz Assessment Tool</a:t>
            </a:r>
            <a:br>
              <a:rPr lang="en-US" b="1" dirty="0"/>
            </a:br>
            <a:r>
              <a:rPr lang="en-US" sz="1800" i="1" dirty="0">
                <a:solidFill>
                  <a:srgbClr val="6A27DB"/>
                </a:solidFill>
              </a:rPr>
              <a:t>Available free for Microsoft 365 &amp; Google Workspace tenants</a:t>
            </a:r>
            <a:endParaRPr lang="en-US" sz="3200" dirty="0"/>
          </a:p>
          <a:p>
            <a:pPr defTabSz="914240">
              <a:lnSpc>
                <a:spcPct val="100000"/>
              </a:lnSpc>
              <a:spcBef>
                <a:spcPts val="0"/>
              </a:spcBef>
              <a:defRPr/>
            </a:pPr>
            <a:br>
              <a:rPr lang="en-US" sz="1800" i="1" dirty="0">
                <a:solidFill>
                  <a:srgbClr val="6A27DB"/>
                </a:solidFill>
                <a:latin typeface="TT Norms Pro Normal"/>
                <a:ea typeface="+mn-ea"/>
                <a:cs typeface="+mn-cs"/>
              </a:rPr>
            </a:br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F1FCB4-AC7A-CB1E-FC2B-09BA5DE25ADE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116633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B2328-43A9-CE83-AFDE-845B3F4F2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mputer screen with icons  AI-generated content may be incorrect.">
            <a:extLst>
              <a:ext uri="{FF2B5EF4-FFF2-40B4-BE49-F238E27FC236}">
                <a16:creationId xmlns:a16="http://schemas.microsoft.com/office/drawing/2014/main" id="{40A9A36E-A718-C033-FD1A-6FD48129EC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043" y="-354560"/>
            <a:ext cx="5527265" cy="5527265"/>
          </a:xfrm>
          <a:prstGeom prst="rect">
            <a:avLst/>
          </a:prstGeo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FA56E14-E837-6C58-FA68-15840E9D0EB5}"/>
              </a:ext>
            </a:extLst>
          </p:cNvPr>
          <p:cNvGraphicFramePr>
            <a:graphicFrameLocks noGrp="1"/>
          </p:cNvGraphicFramePr>
          <p:nvPr>
            <p:ph sz="quarter" idx="21"/>
          </p:nvPr>
        </p:nvGraphicFramePr>
        <p:xfrm>
          <a:off x="479607" y="2700263"/>
          <a:ext cx="11251508" cy="21640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779094">
                  <a:extLst>
                    <a:ext uri="{9D8B030D-6E8A-4147-A177-3AD203B41FA5}">
                      <a16:colId xmlns:a16="http://schemas.microsoft.com/office/drawing/2014/main" val="1370863104"/>
                    </a:ext>
                  </a:extLst>
                </a:gridCol>
                <a:gridCol w="5529358">
                  <a:extLst>
                    <a:ext uri="{9D8B030D-6E8A-4147-A177-3AD203B41FA5}">
                      <a16:colId xmlns:a16="http://schemas.microsoft.com/office/drawing/2014/main" val="370031762"/>
                    </a:ext>
                  </a:extLst>
                </a:gridCol>
                <a:gridCol w="2943056">
                  <a:extLst>
                    <a:ext uri="{9D8B030D-6E8A-4147-A177-3AD203B41FA5}">
                      <a16:colId xmlns:a16="http://schemas.microsoft.com/office/drawing/2014/main" val="1591010091"/>
                    </a:ext>
                  </a:extLst>
                </a:gridCol>
              </a:tblGrid>
              <a:tr h="125993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SKU Name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Included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Limitations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516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PowerSyncPro Directory Sync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Sync users and groups, between AD and Entra ID, and from Google Workspace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1 User /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5642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PowerSyncPro Migration Agent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Migrate Windows devices between AD, Entra ID, and workgroup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1 Device /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75322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PowerSyncPro Bundle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1x PowerSyncPro Directory Sync + 1x PowerSyncPro Migration Agent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1 User + 1 Device / license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2172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4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7003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PowerSyncPro Quick Start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Up to 7 hours of live phone or screenshare technical support on setup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Project specific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8816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/>
                        <a:t>PowerSyncPro Advanced Support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4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/>
                        <a:t>Live phone or screenshare technical support on issues and direct escalation path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4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/>
                        <a:t>Project specific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22657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40FAE45-BDCD-DB40-059B-3545176183BA}"/>
              </a:ext>
            </a:extLst>
          </p:cNvPr>
          <p:cNvSpPr txBox="1"/>
          <p:nvPr/>
        </p:nvSpPr>
        <p:spPr>
          <a:xfrm>
            <a:off x="2967195" y="5589185"/>
            <a:ext cx="642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21266"/>
                </a:solidFill>
              </a:rPr>
              <a:t>All licenses are valid for 12 months from date of purchase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1F9526C6-33EF-CE2C-53F5-1AF61625F1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FI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1030F12-E407-AB96-AC3A-F504BA43DE9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FI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9B6E6A6-46C2-5D97-3497-D7DCD7CDD83F}"/>
              </a:ext>
            </a:extLst>
          </p:cNvPr>
          <p:cNvSpPr txBox="1">
            <a:spLocks/>
          </p:cNvSpPr>
          <p:nvPr/>
        </p:nvSpPr>
        <p:spPr>
          <a:xfrm>
            <a:off x="593502" y="275213"/>
            <a:ext cx="11430000" cy="1045571"/>
          </a:xfrm>
          <a:prstGeom prst="rect">
            <a:avLst/>
          </a:prstGeom>
        </p:spPr>
        <p:txBody>
          <a:bodyPr/>
          <a:lstStyle>
            <a:lvl1pPr algn="l" defTabSz="91444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24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b="1" dirty="0" err="1"/>
              <a:t>PowerSyncPro</a:t>
            </a:r>
            <a:r>
              <a:rPr lang="en-US" b="1" dirty="0"/>
              <a:t> licensing</a:t>
            </a:r>
            <a:br>
              <a:rPr lang="en-US" b="1" dirty="0"/>
            </a:br>
            <a:r>
              <a:rPr lang="en-US" sz="1800" i="1" dirty="0">
                <a:solidFill>
                  <a:srgbClr val="6A27DB"/>
                </a:solidFill>
                <a:latin typeface="TT Norms Pro Normal"/>
                <a:ea typeface="+mn-ea"/>
                <a:cs typeface="+mn-cs"/>
              </a:rPr>
              <a:t>Identity &amp; device migrations</a:t>
            </a:r>
            <a:br>
              <a:rPr lang="en-US" sz="1800" i="1" dirty="0">
                <a:solidFill>
                  <a:srgbClr val="6A27DB"/>
                </a:solidFill>
                <a:latin typeface="TT Norms Pro Normal"/>
                <a:ea typeface="+mn-ea"/>
                <a:cs typeface="+mn-cs"/>
              </a:rPr>
            </a:br>
            <a:endParaRPr lang="en-US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11C7C5F-3CBD-C631-E5A2-C4A56D2FE71B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362509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1C87FF-4C41-4A70-9DB1-139A6FD0095C}"/>
              </a:ext>
            </a:extLst>
          </p:cNvPr>
          <p:cNvSpPr/>
          <p:nvPr/>
        </p:nvSpPr>
        <p:spPr>
          <a:xfrm>
            <a:off x="0" y="2584450"/>
            <a:ext cx="12192000" cy="12712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6679ECD-1097-4EF1-AB92-56ECB939FEB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51981" y="4155051"/>
            <a:ext cx="3384550" cy="42703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>
                <a:solidFill>
                  <a:schemeClr val="accent1"/>
                </a:solidFill>
              </a:rPr>
              <a:t>Customer Support</a:t>
            </a:r>
          </a:p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82E1539F-EF0D-46CA-85FC-F9696305D6B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597242" y="4155051"/>
            <a:ext cx="3478212" cy="427037"/>
          </a:xfrm>
        </p:spPr>
        <p:txBody>
          <a:bodyPr/>
          <a:lstStyle/>
          <a:p>
            <a:pPr marL="0" indent="0" algn="l">
              <a:buNone/>
            </a:pPr>
            <a:r>
              <a:rPr lang="en-US"/>
              <a:t>Knowledge Base</a:t>
            </a:r>
          </a:p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2743A598-995C-4232-9FE4-0D47F40F01A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55469" y="4143417"/>
            <a:ext cx="3384550" cy="427037"/>
          </a:xfrm>
        </p:spPr>
        <p:txBody>
          <a:bodyPr/>
          <a:lstStyle/>
          <a:p>
            <a:pPr marL="0" indent="0" algn="l">
              <a:buNone/>
            </a:pPr>
            <a:r>
              <a:rPr lang="en-US">
                <a:solidFill>
                  <a:schemeClr val="accent1"/>
                </a:solidFill>
              </a:rPr>
              <a:t>Customer Enablement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3B935D2-C0FD-4C6A-B0D4-C5354B6DD10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05733" y="4608126"/>
            <a:ext cx="3384550" cy="17589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 algn="l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Free 24/7 global support</a:t>
            </a:r>
          </a:p>
          <a:p>
            <a:pPr marL="285750" indent="-285750" algn="l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Same day response</a:t>
            </a:r>
          </a:p>
          <a:p>
            <a:pPr marL="285750" indent="-285750" algn="l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95% customer satisfaction</a:t>
            </a:r>
          </a:p>
          <a:p>
            <a:endParaRPr lang="en-US" sz="1600" dirty="0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CDE16F3B-CDC0-48FD-A8C5-D5CCCD87A77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809895" y="4688681"/>
            <a:ext cx="3478212" cy="1758950"/>
          </a:xfrm>
        </p:spPr>
        <p:txBody>
          <a:bodyPr>
            <a:normAutofit/>
          </a:bodyPr>
          <a:lstStyle/>
          <a:p>
            <a:pPr marL="285750" indent="-285750" algn="l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90+ migration guides</a:t>
            </a:r>
          </a:p>
          <a:p>
            <a:pPr marL="285750" indent="-285750" algn="l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1000+ help center articles</a:t>
            </a:r>
          </a:p>
          <a:p>
            <a:pPr marL="285750" indent="-285750" algn="l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Publicly available</a:t>
            </a:r>
          </a:p>
          <a:p>
            <a:endParaRPr lang="en-US" sz="1600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814CA580-B463-40E4-A298-EDF50B247C5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401719" y="4608126"/>
            <a:ext cx="3384550" cy="17589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 algn="l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/>
              <a:t>In-product guided assistance</a:t>
            </a:r>
          </a:p>
          <a:p>
            <a:pPr marL="285750" indent="-285750" algn="l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/>
              <a:t>Project configuration support</a:t>
            </a:r>
          </a:p>
          <a:p>
            <a:pPr marL="285750" indent="-285750" algn="l">
              <a:lnSpc>
                <a:spcPct val="11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/>
              <a:t>Enterprise options available</a:t>
            </a:r>
          </a:p>
          <a:p>
            <a:endParaRPr lang="en-US" sz="1600"/>
          </a:p>
          <a:p>
            <a:endParaRPr lang="en-US" sz="160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501AA5A-943B-4991-9428-A86D82CE0AD8}"/>
              </a:ext>
            </a:extLst>
          </p:cNvPr>
          <p:cNvGrpSpPr/>
          <p:nvPr/>
        </p:nvGrpSpPr>
        <p:grpSpPr>
          <a:xfrm>
            <a:off x="1076879" y="1988395"/>
            <a:ext cx="1867332" cy="1867332"/>
            <a:chOff x="1388029" y="1988395"/>
            <a:chExt cx="1867332" cy="1867332"/>
          </a:xfrm>
          <a:solidFill>
            <a:srgbClr val="321266"/>
          </a:solidFill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8B09B78-94B3-4E67-A024-78266547BFA5}"/>
                </a:ext>
              </a:extLst>
            </p:cNvPr>
            <p:cNvSpPr/>
            <p:nvPr/>
          </p:nvSpPr>
          <p:spPr>
            <a:xfrm>
              <a:off x="1388029" y="1988395"/>
              <a:ext cx="1867332" cy="186733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6660C83D-C051-4B84-8222-2E1CE6180EAA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472943" y="2255336"/>
              <a:ext cx="1659405" cy="1342503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86F0DAE-C7BD-4944-B089-7FBB5749BA4C}"/>
              </a:ext>
            </a:extLst>
          </p:cNvPr>
          <p:cNvGrpSpPr/>
          <p:nvPr/>
        </p:nvGrpSpPr>
        <p:grpSpPr>
          <a:xfrm>
            <a:off x="8852183" y="2011972"/>
            <a:ext cx="1867332" cy="1867332"/>
            <a:chOff x="9106183" y="2011972"/>
            <a:chExt cx="1867332" cy="1867332"/>
          </a:xfrm>
          <a:solidFill>
            <a:schemeClr val="accent1">
              <a:lumMod val="50000"/>
            </a:schemeClr>
          </a:solidFill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C372B9D-52B0-4757-A19A-C6FA49334DC9}"/>
                </a:ext>
              </a:extLst>
            </p:cNvPr>
            <p:cNvSpPr/>
            <p:nvPr/>
          </p:nvSpPr>
          <p:spPr>
            <a:xfrm>
              <a:off x="9106183" y="2011972"/>
              <a:ext cx="1867332" cy="186733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B2FC8865-C4F2-44EC-B2D9-F2CEA1E00ABE}"/>
                </a:ext>
              </a:extLst>
            </p:cNvPr>
            <p:cNvPicPr>
              <a:picLocks noChangeAspect="1"/>
            </p:cNvPicPr>
            <p:nvPr/>
          </p:nvPicPr>
          <p:blipFill>
            <a:blip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405944" y="2356450"/>
              <a:ext cx="1267810" cy="1215349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33AF8F7-D95B-4A7D-8F26-E402D934B4F4}"/>
              </a:ext>
            </a:extLst>
          </p:cNvPr>
          <p:cNvGrpSpPr/>
          <p:nvPr/>
        </p:nvGrpSpPr>
        <p:grpSpPr>
          <a:xfrm>
            <a:off x="4994315" y="2011972"/>
            <a:ext cx="1867332" cy="1867332"/>
            <a:chOff x="5264553" y="2011972"/>
            <a:chExt cx="1867332" cy="186733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2036E9B-EC05-4DDE-8088-F40A0965D836}"/>
                </a:ext>
              </a:extLst>
            </p:cNvPr>
            <p:cNvSpPr/>
            <p:nvPr/>
          </p:nvSpPr>
          <p:spPr>
            <a:xfrm>
              <a:off x="5264553" y="2011972"/>
              <a:ext cx="1867332" cy="1867332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1C9C33FC-190A-4FBB-8D71-A4F81E93D2DD}"/>
                </a:ext>
              </a:extLst>
            </p:cNvPr>
            <p:cNvPicPr>
              <a:picLocks noChangeAspect="1"/>
            </p:cNvPicPr>
            <p:nvPr/>
          </p:nvPicPr>
          <p:blipFill>
            <a:blip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77200" y="2356450"/>
              <a:ext cx="1242039" cy="1190644"/>
            </a:xfrm>
            <a:prstGeom prst="rect">
              <a:avLst/>
            </a:prstGeom>
          </p:spPr>
        </p:pic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5C6F98B8-522C-43AF-BA6E-9B5BAF9EF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348" y="410369"/>
            <a:ext cx="11430000" cy="1045571"/>
          </a:xfrm>
        </p:spPr>
        <p:txBody>
          <a:bodyPr/>
          <a:lstStyle/>
          <a:p>
            <a:r>
              <a:rPr lang="en-US" b="1" dirty="0"/>
              <a:t>Customer Success Offering</a:t>
            </a:r>
            <a:br>
              <a:rPr lang="en-US" b="1" dirty="0"/>
            </a:br>
            <a:endParaRPr lang="en-US" sz="2400" dirty="0">
              <a:solidFill>
                <a:srgbClr val="8F57E7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5609D01-7F79-8073-3B1D-FFBF93FF67CD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1421069692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1C03AF-1758-7C28-1577-4AEDE2FB1780}"/>
              </a:ext>
            </a:extLst>
          </p:cNvPr>
          <p:cNvSpPr txBox="1"/>
          <p:nvPr/>
        </p:nvSpPr>
        <p:spPr>
          <a:xfrm>
            <a:off x="1032314" y="1128995"/>
            <a:ext cx="3749488" cy="1015663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fi-FI" sz="6000" b="1" dirty="0">
                <a:solidFill>
                  <a:schemeClr val="bg1"/>
                </a:solidFill>
              </a:rPr>
              <a:t>Thank you!</a:t>
            </a:r>
            <a:endParaRPr lang="en-US" sz="6000" b="1" dirty="0"/>
          </a:p>
        </p:txBody>
      </p:sp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BACFD6C3-00EC-F7DB-71D0-4DE23BAF73EE}"/>
              </a:ext>
            </a:extLst>
          </p:cNvPr>
          <p:cNvSpPr txBox="1">
            <a:spLocks/>
          </p:cNvSpPr>
          <p:nvPr/>
        </p:nvSpPr>
        <p:spPr>
          <a:xfrm>
            <a:off x="1105406" y="2084087"/>
            <a:ext cx="6578094" cy="510729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Char char="•"/>
              <a:defRPr sz="16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Char char="•"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Char char="•"/>
              <a:defRPr sz="12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t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016F5C-E7F0-E673-F404-12315C1C8BBB}"/>
              </a:ext>
            </a:extLst>
          </p:cNvPr>
          <p:cNvSpPr/>
          <p:nvPr/>
        </p:nvSpPr>
        <p:spPr>
          <a:xfrm>
            <a:off x="8103002" y="425003"/>
            <a:ext cx="3539499" cy="280759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72A26E-D8CC-2E12-B35F-16319C164FDE}"/>
              </a:ext>
            </a:extLst>
          </p:cNvPr>
          <p:cNvSpPr txBox="1"/>
          <p:nvPr/>
        </p:nvSpPr>
        <p:spPr>
          <a:xfrm>
            <a:off x="241007" y="4289981"/>
            <a:ext cx="6101860" cy="229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B48FEF"/>
                </a:solidFill>
                <a:effectLst/>
                <a:highlight>
                  <a:srgbClr val="FFFF00"/>
                </a:highlight>
                <a:uLnTx/>
                <a:uFillTx/>
                <a:latin typeface="TT Norms Pro Normal"/>
                <a:ea typeface="+mn-ea"/>
                <a:cs typeface="+mn-cs"/>
              </a:rPr>
              <a:t>Partner Name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B48FEF"/>
                </a:solidFill>
                <a:effectLst/>
                <a:uLnTx/>
                <a:uFillTx/>
                <a:latin typeface="TT Norms Pro Normal"/>
                <a:ea typeface="+mn-ea"/>
                <a:cs typeface="+mn-cs"/>
              </a:rPr>
              <a:t>Contact: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B48FEF"/>
              </a:solidFill>
              <a:effectLst/>
              <a:highlight>
                <a:srgbClr val="FFD559"/>
              </a:highlight>
              <a:uLnTx/>
              <a:uFillTx/>
              <a:latin typeface="TT Norms Pro Normal"/>
              <a:ea typeface="+mn-ea"/>
              <a:cs typeface="+mn-cs"/>
            </a:endParaRPr>
          </a:p>
          <a:p>
            <a:pPr marL="0" marR="0" lvl="0" indent="0" algn="l" defTabSz="914445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27DB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B48FEF"/>
                </a:solidFill>
                <a:effectLst/>
                <a:uLnTx/>
                <a:uFillTx/>
                <a:latin typeface="TT Norms Pro Normal"/>
                <a:ea typeface="+mn-ea"/>
                <a:cs typeface="+mn-cs"/>
              </a:rPr>
              <a:t>[Insert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B48FEF"/>
                </a:solidFill>
                <a:effectLst/>
                <a:highlight>
                  <a:srgbClr val="FFFF00"/>
                </a:highlight>
                <a:uLnTx/>
                <a:uFillTx/>
                <a:latin typeface="TT Norms Pro Normal"/>
                <a:ea typeface="+mn-ea"/>
                <a:cs typeface="+mn-cs"/>
              </a:rPr>
              <a:t>Partner Name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B48FEF"/>
                </a:solidFill>
                <a:effectLst/>
                <a:uLnTx/>
                <a:uFillTx/>
                <a:latin typeface="TT Norms Pro Normal"/>
                <a:ea typeface="+mn-ea"/>
                <a:cs typeface="+mn-cs"/>
              </a:rPr>
              <a:t> Sales Rep]</a:t>
            </a:r>
          </a:p>
          <a:p>
            <a:pPr marL="0" marR="0" lvl="0" indent="0" algn="l" defTabSz="914445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27DB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B48FEF"/>
                </a:solidFill>
                <a:effectLst/>
                <a:highlight>
                  <a:srgbClr val="FFFF00"/>
                </a:highlight>
                <a:uLnTx/>
                <a:uFillTx/>
                <a:latin typeface="TT Norms Pro Normal"/>
                <a:ea typeface="+mn-ea"/>
                <a:cs typeface="+mn-cs"/>
              </a:rPr>
              <a:t>[Insert Email]</a:t>
            </a:r>
          </a:p>
          <a:p>
            <a:pPr marL="0" marR="0" lvl="0" indent="0" algn="l" defTabSz="914445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27DB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B48FEF"/>
                </a:solidFill>
                <a:effectLst/>
                <a:highlight>
                  <a:srgbClr val="FFFF00"/>
                </a:highlight>
                <a:uLnTx/>
                <a:uFillTx/>
                <a:latin typeface="TT Norms Pro Normal"/>
                <a:ea typeface="+mn-ea"/>
                <a:cs typeface="+mn-cs"/>
              </a:rPr>
              <a:t>[Insert Phone]</a:t>
            </a:r>
          </a:p>
        </p:txBody>
      </p:sp>
    </p:spTree>
    <p:extLst>
      <p:ext uri="{BB962C8B-B14F-4D97-AF65-F5344CB8AC3E}">
        <p14:creationId xmlns:p14="http://schemas.microsoft.com/office/powerpoint/2010/main" val="139100174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223" y="410369"/>
            <a:ext cx="11430000" cy="1045571"/>
          </a:xfrm>
        </p:spPr>
        <p:txBody>
          <a:bodyPr/>
          <a:lstStyle/>
          <a:p>
            <a:r>
              <a:rPr lang="en-US" b="1" dirty="0"/>
              <a:t>MigrationWiz &amp; PowerSyncPro stack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76F56D3-AE09-4D28-43B4-4FF4A5CA4102}"/>
              </a:ext>
            </a:extLst>
          </p:cNvPr>
          <p:cNvSpPr/>
          <p:nvPr/>
        </p:nvSpPr>
        <p:spPr>
          <a:xfrm rot="1925128">
            <a:off x="5947500" y="3883785"/>
            <a:ext cx="2603500" cy="47603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Badge 8">
            <a:extLst>
              <a:ext uri="{FF2B5EF4-FFF2-40B4-BE49-F238E27FC236}">
                <a16:creationId xmlns:a16="http://schemas.microsoft.com/office/drawing/2014/main" id="{7516AC0F-ABA7-76FC-F8F8-F57761B794F9}"/>
              </a:ext>
            </a:extLst>
          </p:cNvPr>
          <p:cNvSpPr/>
          <p:nvPr/>
        </p:nvSpPr>
        <p:spPr>
          <a:xfrm>
            <a:off x="10243292" y="2461525"/>
            <a:ext cx="1330185" cy="307778"/>
          </a:xfrm>
          <a:prstGeom prst="roundRect">
            <a:avLst>
              <a:gd name="adj" fmla="val 40000"/>
            </a:avLst>
          </a:prstGeom>
          <a:solidFill>
            <a:schemeClr val="accent4"/>
          </a:solidFill>
          <a:ln>
            <a:noFill/>
          </a:ln>
        </p:spPr>
        <p:txBody>
          <a:bodyPr wrap="square" lIns="91440" tIns="45720" rIns="91440" bIns="45720" anchor="ctr"/>
          <a:lstStyle/>
          <a:p>
            <a:pPr algn="ctr"/>
            <a:r>
              <a:rPr lang="en-US" sz="1400" b="1" dirty="0">
                <a:solidFill>
                  <a:schemeClr val="lt1"/>
                </a:solidFill>
                <a:latin typeface="+mn-lt"/>
              </a:rPr>
              <a:t>NEW - 2026</a:t>
            </a:r>
          </a:p>
        </p:txBody>
      </p:sp>
      <p:sp>
        <p:nvSpPr>
          <p:cNvPr id="7" name="Badge 8">
            <a:extLst>
              <a:ext uri="{FF2B5EF4-FFF2-40B4-BE49-F238E27FC236}">
                <a16:creationId xmlns:a16="http://schemas.microsoft.com/office/drawing/2014/main" id="{17B9B5C4-DFB9-9BD0-1151-104AE02283C3}"/>
              </a:ext>
            </a:extLst>
          </p:cNvPr>
          <p:cNvSpPr/>
          <p:nvPr/>
        </p:nvSpPr>
        <p:spPr>
          <a:xfrm>
            <a:off x="10243292" y="4861046"/>
            <a:ext cx="1330185" cy="307778"/>
          </a:xfrm>
          <a:prstGeom prst="roundRect">
            <a:avLst>
              <a:gd name="adj" fmla="val 40000"/>
            </a:avLst>
          </a:prstGeom>
          <a:solidFill>
            <a:schemeClr val="accent4"/>
          </a:solidFill>
          <a:ln>
            <a:noFill/>
          </a:ln>
        </p:spPr>
        <p:txBody>
          <a:bodyPr wrap="square" lIns="91440" tIns="45720" rIns="91440" bIns="45720" anchor="ctr"/>
          <a:lstStyle/>
          <a:p>
            <a:pPr algn="ctr"/>
            <a:r>
              <a:rPr lang="en-US" sz="1400" b="1" dirty="0">
                <a:solidFill>
                  <a:schemeClr val="lt1"/>
                </a:solidFill>
                <a:latin typeface="+mn-lt"/>
              </a:rPr>
              <a:t>NEW - 2026</a:t>
            </a:r>
          </a:p>
        </p:txBody>
      </p:sp>
      <p:pic>
        <p:nvPicPr>
          <p:cNvPr id="3" name="Picture 2" descr="The image illustrates a diagram of a data migration process using PowerSyncPro, detailing various synchronization features like user/group sync, mailbox migration, device entrap ID join, and zero-touch execution for end user devices.&#10;&#10;AI-generated content may be incorrect.">
            <a:extLst>
              <a:ext uri="{FF2B5EF4-FFF2-40B4-BE49-F238E27FC236}">
                <a16:creationId xmlns:a16="http://schemas.microsoft.com/office/drawing/2014/main" id="{CFDDE027-FE49-1C39-F8B9-1B022A7F1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4417"/>
          <a:stretch>
            <a:fillRect/>
          </a:stretch>
        </p:blipFill>
        <p:spPr>
          <a:xfrm>
            <a:off x="1952173" y="1455940"/>
            <a:ext cx="8135457" cy="466584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D0F0CF5-81AD-78D5-470C-755B0D060CFB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271876412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FA9D3-A720-DAE0-7E52-530908D2C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57BD0967-E97C-C5F7-320B-A199708E5221}"/>
              </a:ext>
            </a:extLst>
          </p:cNvPr>
          <p:cNvSpPr/>
          <p:nvPr/>
        </p:nvSpPr>
        <p:spPr>
          <a:xfrm>
            <a:off x="7091680" y="1403144"/>
            <a:ext cx="4551680" cy="4483719"/>
          </a:xfrm>
          <a:prstGeom prst="ellipse">
            <a:avLst/>
          </a:prstGeom>
          <a:gradFill flip="none" rotWithShape="1">
            <a:gsLst>
              <a:gs pos="0">
                <a:srgbClr val="B48FEF"/>
              </a:gs>
              <a:gs pos="83000">
                <a:schemeClr val="bg1"/>
              </a:gs>
              <a:gs pos="100000">
                <a:schemeClr val="bg1"/>
              </a:gs>
            </a:gsLst>
            <a:lin ang="15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EE818D-5FCE-E31C-73F7-C91ADA8BC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223" y="410369"/>
            <a:ext cx="11430000" cy="1045571"/>
          </a:xfrm>
        </p:spPr>
        <p:txBody>
          <a:bodyPr/>
          <a:lstStyle/>
          <a:p>
            <a:r>
              <a:rPr lang="en-US" b="1" dirty="0"/>
              <a:t>Common Challenges Without BitTitan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E6773DE2-14BF-1AD3-7850-82975E1A6E75}"/>
              </a:ext>
            </a:extLst>
          </p:cNvPr>
          <p:cNvSpPr txBox="1">
            <a:spLocks/>
          </p:cNvSpPr>
          <p:nvPr/>
        </p:nvSpPr>
        <p:spPr>
          <a:xfrm>
            <a:off x="715617" y="1615412"/>
            <a:ext cx="5837583" cy="4483719"/>
          </a:xfrm>
          <a:prstGeom prst="rect">
            <a:avLst/>
          </a:prstGeom>
        </p:spPr>
        <p:txBody>
          <a:bodyPr>
            <a:normAutofit/>
          </a:bodyPr>
          <a:lstStyle>
            <a:lvl1pPr marL="306933" indent="-306933" algn="l" defTabSz="914445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386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tabLst>
                <a:tab pos="613864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330" indent="-298466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9261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619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FF0000"/>
              </a:buClr>
              <a:buSzPct val="135000"/>
              <a:buFont typeface="Franklin Gothic Book" panose="020B0503020102020204" pitchFamily="34" charset="0"/>
              <a:buChar char="×"/>
            </a:pPr>
            <a:r>
              <a:rPr lang="en-US" sz="2400" dirty="0"/>
              <a:t>Difficult to set up with complex interfaces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SzPct val="135000"/>
              <a:buFont typeface="Franklin Gothic Book" panose="020B0503020102020204" pitchFamily="34" charset="0"/>
              <a:buChar char="×"/>
            </a:pPr>
            <a:r>
              <a:rPr lang="en-US" sz="2400" dirty="0"/>
              <a:t>Costly professional services required 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SzPct val="135000"/>
              <a:buFont typeface="Franklin Gothic Book" panose="020B0503020102020204" pitchFamily="34" charset="0"/>
              <a:buChar char="×"/>
            </a:pPr>
            <a:r>
              <a:rPr lang="en-US" sz="2400" dirty="0"/>
              <a:t>No transparent pricing 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SzPct val="135000"/>
              <a:buFont typeface="Franklin Gothic Book" panose="020B0503020102020204" pitchFamily="34" charset="0"/>
              <a:buChar char="×"/>
            </a:pPr>
            <a:r>
              <a:rPr lang="en-US" sz="2400" dirty="0"/>
              <a:t>Limited supported scenarios</a:t>
            </a:r>
            <a:endParaRPr lang="en-US" sz="24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SzPct val="135000"/>
              <a:buFont typeface="Franklin Gothic Book" panose="020B0503020102020204" pitchFamily="34" charset="0"/>
              <a:buChar char="×"/>
            </a:pPr>
            <a:r>
              <a:rPr lang="en-US" sz="2400" dirty="0">
                <a:sym typeface="Wingdings" panose="05000000000000000000" pitchFamily="2" charset="2"/>
              </a:rPr>
              <a:t>Hard to access, complex guidance</a:t>
            </a:r>
            <a:endParaRPr lang="en-US" sz="24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749619-662A-6D25-7C0E-47E5C73B00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549"/>
          <a:stretch/>
        </p:blipFill>
        <p:spPr>
          <a:xfrm>
            <a:off x="6661422" y="1624747"/>
            <a:ext cx="5147573" cy="455931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80DEEF4-48D5-E4AD-BCC8-BE7DA95F86F9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242194368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A0A99-BCEB-75C1-A0F5-5154D4279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>
            <a:extLst>
              <a:ext uri="{FF2B5EF4-FFF2-40B4-BE49-F238E27FC236}">
                <a16:creationId xmlns:a16="http://schemas.microsoft.com/office/drawing/2014/main" id="{8BF8D255-DB20-9C98-DD61-668C502E88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41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7">
            <a:extLst>
              <a:ext uri="{FF2B5EF4-FFF2-40B4-BE49-F238E27FC236}">
                <a16:creationId xmlns:a16="http://schemas.microsoft.com/office/drawing/2014/main" id="{913D1068-E247-1C2B-0CF2-286C1A35E4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45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>
            <a:extLst>
              <a:ext uri="{FF2B5EF4-FFF2-40B4-BE49-F238E27FC236}">
                <a16:creationId xmlns:a16="http://schemas.microsoft.com/office/drawing/2014/main" id="{C25DA062-05ED-D5EE-0680-8CBAFAD4A2F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049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F36EBB-C568-B17D-9088-1C99F8A244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625" y="1303626"/>
            <a:ext cx="9458402" cy="4729201"/>
          </a:xfrm>
          <a:prstGeom prst="rect">
            <a:avLst/>
          </a:prstGeom>
        </p:spPr>
      </p:pic>
      <p:sp>
        <p:nvSpPr>
          <p:cNvPr id="9" name="Subtitle 5">
            <a:extLst>
              <a:ext uri="{FF2B5EF4-FFF2-40B4-BE49-F238E27FC236}">
                <a16:creationId xmlns:a16="http://schemas.microsoft.com/office/drawing/2014/main" id="{DFA2A050-279E-AFDF-88A2-C2414DF035E5}"/>
              </a:ext>
            </a:extLst>
          </p:cNvPr>
          <p:cNvSpPr txBox="1">
            <a:spLocks/>
          </p:cNvSpPr>
          <p:nvPr/>
        </p:nvSpPr>
        <p:spPr>
          <a:xfrm>
            <a:off x="597593" y="407390"/>
            <a:ext cx="10773928" cy="742330"/>
          </a:xfrm>
          <a:prstGeom prst="rect">
            <a:avLst/>
          </a:prstGeom>
        </p:spPr>
        <p:txBody>
          <a:bodyPr lIns="0" tIns="0" rIns="0" bIns="0"/>
          <a:lstStyle>
            <a:lvl1pPr marL="306933" indent="-306933" algn="l" defTabSz="914445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386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tabLst>
                <a:tab pos="613864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330" indent="-298466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9261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619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dirty="0">
                <a:solidFill>
                  <a:srgbClr val="002060"/>
                </a:solidFill>
                <a:latin typeface="+mj-lt"/>
              </a:rPr>
              <a:t>The BitTitan Difference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BB643944-2C30-DC03-F7B2-413D12BC53DA}"/>
              </a:ext>
            </a:extLst>
          </p:cNvPr>
          <p:cNvSpPr txBox="1">
            <a:spLocks/>
          </p:cNvSpPr>
          <p:nvPr/>
        </p:nvSpPr>
        <p:spPr>
          <a:xfrm>
            <a:off x="8211056" y="1303626"/>
            <a:ext cx="3522920" cy="510729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Char char="•"/>
              <a:defRPr sz="16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Char char="•"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Char char="•"/>
              <a:defRPr sz="12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t">
              <a:buNone/>
            </a:pPr>
            <a:r>
              <a:rPr lang="en-US" b="1" dirty="0"/>
              <a:t>Easy yet customizable migration experience</a:t>
            </a:r>
            <a:endParaRPr lang="en-US" dirty="0"/>
          </a:p>
          <a:p>
            <a:pPr marL="0" indent="0" fontAlgn="t">
              <a:buNone/>
            </a:pPr>
            <a:endParaRPr lang="en-US" sz="500" b="1" dirty="0"/>
          </a:p>
          <a:p>
            <a:pPr marL="0" indent="0" fontAlgn="t">
              <a:buNone/>
            </a:pPr>
            <a:endParaRPr lang="en-US" sz="500" b="1" dirty="0"/>
          </a:p>
          <a:p>
            <a:pPr marL="0" indent="0" fontAlgn="t">
              <a:buNone/>
            </a:pPr>
            <a:endParaRPr lang="en-US" sz="500" b="1" dirty="0"/>
          </a:p>
          <a:p>
            <a:pPr marL="0" indent="0" fontAlgn="t">
              <a:spcBef>
                <a:spcPts val="0"/>
              </a:spcBef>
              <a:buNone/>
            </a:pPr>
            <a:r>
              <a:rPr lang="en-US" b="1" dirty="0"/>
              <a:t>Complete tenant migration stack (identity, data &amp; devices)</a:t>
            </a:r>
          </a:p>
          <a:p>
            <a:pPr marL="0" indent="0" fontAlgn="t">
              <a:buNone/>
            </a:pPr>
            <a:endParaRPr lang="en-US" sz="1000" b="1" dirty="0"/>
          </a:p>
          <a:p>
            <a:pPr marL="0" indent="0" fontAlgn="t">
              <a:buNone/>
            </a:pPr>
            <a:endParaRPr lang="en-US" sz="1000" b="1" dirty="0"/>
          </a:p>
          <a:p>
            <a:pPr marL="0" indent="0" fontAlgn="t">
              <a:spcBef>
                <a:spcPts val="0"/>
              </a:spcBef>
              <a:buNone/>
            </a:pPr>
            <a:r>
              <a:rPr lang="en-US" b="1" dirty="0"/>
              <a:t>Free 24/7 support with 24h SLA and public documentation</a:t>
            </a:r>
          </a:p>
          <a:p>
            <a:pPr marL="0" indent="0" fontAlgn="t">
              <a:buNone/>
            </a:pPr>
            <a:endParaRPr lang="en-US" b="1" dirty="0"/>
          </a:p>
          <a:p>
            <a:pPr marL="0" indent="0" fontAlgn="t">
              <a:buNone/>
            </a:pPr>
            <a:r>
              <a:rPr lang="en-US" b="1" dirty="0"/>
              <a:t>100% partner focused operating model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5A5FFC3-756E-4F3A-586A-EAD0DB69542F}"/>
              </a:ext>
            </a:extLst>
          </p:cNvPr>
          <p:cNvSpPr txBox="1">
            <a:spLocks/>
          </p:cNvSpPr>
          <p:nvPr/>
        </p:nvSpPr>
        <p:spPr>
          <a:xfrm>
            <a:off x="7512226" y="1196544"/>
            <a:ext cx="1173655" cy="10458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20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12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10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9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9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t"/>
            <a:r>
              <a:rPr lang="en-US" sz="5400" b="1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BB4CA850-0797-91B1-EDA1-DE794C61185D}"/>
              </a:ext>
            </a:extLst>
          </p:cNvPr>
          <p:cNvSpPr txBox="1">
            <a:spLocks/>
          </p:cNvSpPr>
          <p:nvPr/>
        </p:nvSpPr>
        <p:spPr>
          <a:xfrm>
            <a:off x="7512226" y="2383113"/>
            <a:ext cx="1173655" cy="10458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20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12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10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9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9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t"/>
            <a:r>
              <a:rPr lang="en-US" sz="5400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3D660B92-A659-7EBF-A40D-3A3849A97C85}"/>
              </a:ext>
            </a:extLst>
          </p:cNvPr>
          <p:cNvSpPr txBox="1">
            <a:spLocks/>
          </p:cNvSpPr>
          <p:nvPr/>
        </p:nvSpPr>
        <p:spPr>
          <a:xfrm>
            <a:off x="7512226" y="3556634"/>
            <a:ext cx="1173655" cy="10458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20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12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10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9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9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t"/>
            <a:r>
              <a:rPr lang="en-US" sz="5400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DEC07FF-54FA-0EB6-47CE-A4CAEFD121BF}"/>
              </a:ext>
            </a:extLst>
          </p:cNvPr>
          <p:cNvSpPr txBox="1">
            <a:spLocks/>
          </p:cNvSpPr>
          <p:nvPr/>
        </p:nvSpPr>
        <p:spPr>
          <a:xfrm>
            <a:off x="7512226" y="4751626"/>
            <a:ext cx="1173655" cy="10458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20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12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10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9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ct val="90000"/>
              <a:buFont typeface="Arial" charset="0"/>
              <a:buNone/>
              <a:defRPr sz="9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t"/>
            <a:r>
              <a:rPr lang="en-US" sz="5400" b="1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49B0B0-085C-6FAE-C5D5-5A097AC7F5B7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186661970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CEFEE-F4D8-F6D3-03B9-F2F988339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phic 21">
            <a:extLst>
              <a:ext uri="{FF2B5EF4-FFF2-40B4-BE49-F238E27FC236}">
                <a16:creationId xmlns:a16="http://schemas.microsoft.com/office/drawing/2014/main" id="{B2C3D4E5-F6A7-8901-BCDE-F12345678901}"/>
              </a:ext>
            </a:extLst>
          </p:cNvPr>
          <p:cNvPicPr preferRelativeResize="0"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72508" y="1376893"/>
            <a:ext cx="964003" cy="8997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24DFC9-8251-3CD8-840C-7D3A8B69B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223" y="410369"/>
            <a:ext cx="11430000" cy="1045571"/>
          </a:xfrm>
        </p:spPr>
        <p:txBody>
          <a:bodyPr/>
          <a:lstStyle/>
          <a:p>
            <a:r>
              <a:rPr lang="en-US" b="1" dirty="0"/>
              <a:t>Sources &amp; Destinations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DA49771-8758-9D93-64D9-6A49E4635BAD}"/>
              </a:ext>
            </a:extLst>
          </p:cNvPr>
          <p:cNvPicPr preferRelativeResize="0"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06466" y="1366654"/>
            <a:ext cx="791162" cy="722414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0167905-7504-8ADA-E1B8-7697DB6E97EB}"/>
              </a:ext>
            </a:extLst>
          </p:cNvPr>
          <p:cNvPicPr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42376" y="1439753"/>
            <a:ext cx="681315" cy="64007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B6FAC00-BB58-B589-10E4-42ACF7D4DE1C}"/>
              </a:ext>
            </a:extLst>
          </p:cNvPr>
          <p:cNvPicPr preferRelativeResize="0"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88677" y="1421576"/>
            <a:ext cx="807726" cy="653473"/>
          </a:xfrm>
          <a:prstGeom prst="rect">
            <a:avLst/>
          </a:prstGeom>
        </p:spPr>
      </p:pic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77B2F2F9-BAC9-5985-0AE5-842D34C377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535545"/>
              </p:ext>
            </p:extLst>
          </p:nvPr>
        </p:nvGraphicFramePr>
        <p:xfrm>
          <a:off x="993466" y="2688119"/>
          <a:ext cx="10206289" cy="3078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334">
                  <a:extLst>
                    <a:ext uri="{9D8B030D-6E8A-4147-A177-3AD203B41FA5}">
                      <a16:colId xmlns:a16="http://schemas.microsoft.com/office/drawing/2014/main" val="3171516704"/>
                    </a:ext>
                  </a:extLst>
                </a:gridCol>
                <a:gridCol w="1490493">
                  <a:extLst>
                    <a:ext uri="{9D8B030D-6E8A-4147-A177-3AD203B41FA5}">
                      <a16:colId xmlns:a16="http://schemas.microsoft.com/office/drawing/2014/main" val="4136247294"/>
                    </a:ext>
                  </a:extLst>
                </a:gridCol>
                <a:gridCol w="1490493">
                  <a:extLst>
                    <a:ext uri="{9D8B030D-6E8A-4147-A177-3AD203B41FA5}">
                      <a16:colId xmlns:a16="http://schemas.microsoft.com/office/drawing/2014/main" val="1674411668"/>
                    </a:ext>
                  </a:extLst>
                </a:gridCol>
                <a:gridCol w="1490493">
                  <a:extLst>
                    <a:ext uri="{9D8B030D-6E8A-4147-A177-3AD203B41FA5}">
                      <a16:colId xmlns:a16="http://schemas.microsoft.com/office/drawing/2014/main" val="3662927756"/>
                    </a:ext>
                  </a:extLst>
                </a:gridCol>
                <a:gridCol w="1490492">
                  <a:extLst>
                    <a:ext uri="{9D8B030D-6E8A-4147-A177-3AD203B41FA5}">
                      <a16:colId xmlns:a16="http://schemas.microsoft.com/office/drawing/2014/main" val="1676264418"/>
                    </a:ext>
                  </a:extLst>
                </a:gridCol>
                <a:gridCol w="1490492">
                  <a:extLst>
                    <a:ext uri="{9D8B030D-6E8A-4147-A177-3AD203B41FA5}">
                      <a16:colId xmlns:a16="http://schemas.microsoft.com/office/drawing/2014/main" val="3784106493"/>
                    </a:ext>
                  </a:extLst>
                </a:gridCol>
                <a:gridCol w="1490492">
                  <a:extLst>
                    <a:ext uri="{9D8B030D-6E8A-4147-A177-3AD203B41FA5}">
                      <a16:colId xmlns:a16="http://schemas.microsoft.com/office/drawing/2014/main" val="1234567890"/>
                    </a:ext>
                  </a:extLst>
                </a:gridCol>
              </a:tblGrid>
              <a:tr h="1585064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2"/>
                          </a:solidFill>
                        </a:rPr>
                        <a:t>Sources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b="0" dirty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Exchange Online </a:t>
                      </a:r>
                      <a:br>
                        <a:rPr lang="en-US" sz="1200" b="0" dirty="0">
                          <a:solidFill>
                            <a:schemeClr val="tx2"/>
                          </a:solidFill>
                        </a:rPr>
                      </a:br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Exchange 2003/2007+</a:t>
                      </a:r>
                    </a:p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Gmail</a:t>
                      </a:r>
                    </a:p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IMAP/POP</a:t>
                      </a:r>
                    </a:p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Zimbra 6+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b="0" dirty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OneDrive</a:t>
                      </a:r>
                    </a:p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SharePoint Online</a:t>
                      </a:r>
                    </a:p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Google Drive</a:t>
                      </a:r>
                    </a:p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Google Shared Drive</a:t>
                      </a:r>
                    </a:p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Windows File System</a:t>
                      </a:r>
                    </a:p>
                    <a:p>
                      <a:endParaRPr lang="en-US" sz="12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n-US" sz="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Exchange Online</a:t>
                      </a:r>
                      <a:endParaRPr lang="en-US" sz="7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457200" rtl="0" eaLnBrk="1" latinLnBrk="0" hangingPunct="1"/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Exchange 2007+</a:t>
                      </a:r>
                    </a:p>
                    <a:p>
                      <a:pPr marL="0" algn="l" rtl="0" eaLnBrk="1" latinLnBrk="0" hangingPunct="1"/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Google Vault</a:t>
                      </a:r>
                    </a:p>
                    <a:p>
                      <a:pPr marL="0" algn="l" defTabSz="457200" rtl="0" eaLnBrk="1" latinLnBrk="0" hangingPunct="1"/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PST Files</a:t>
                      </a:r>
                    </a:p>
                    <a:p>
                      <a:pPr marL="0" lvl="0" algn="l" defTabSz="457200">
                        <a:buNone/>
                      </a:pPr>
                      <a:endParaRPr lang="en-US" sz="12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endParaRPr lang="en-US" sz="12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n-US" sz="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457200" rtl="0" eaLnBrk="1" latinLnBrk="0" hangingPunct="1"/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Microsoft Teams</a:t>
                      </a:r>
                    </a:p>
                    <a:p>
                      <a:pPr marL="0" algn="l" defTabSz="457200" rtl="0" eaLnBrk="1" latinLnBrk="0" hangingPunct="1"/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Microsoft Teams Chats</a:t>
                      </a:r>
                      <a:b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en-US" sz="12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sz="5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Active Directory</a:t>
                      </a:r>
                      <a:b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On-Premises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Entra ID</a:t>
                      </a:r>
                      <a:b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Google Workspace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b="0" dirty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Windows 10</a:t>
                      </a:r>
                    </a:p>
                    <a:p>
                      <a:r>
                        <a:rPr lang="en-US" sz="1200" b="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Windows 11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767129"/>
                  </a:ext>
                </a:extLst>
              </a:tr>
              <a:tr h="1493545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Destinations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Exchange Online</a:t>
                      </a:r>
                      <a:br>
                        <a:rPr lang="en-US" sz="12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Exchange 2010+</a:t>
                      </a: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Gmail</a:t>
                      </a: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IMAP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OneDrive</a:t>
                      </a: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SharePoint Online</a:t>
                      </a: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Google Drive</a:t>
                      </a: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Google Shared Drive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Exchange Online </a:t>
                      </a:r>
                      <a:br>
                        <a:rPr lang="en-US" sz="12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Exchange 2010+</a:t>
                      </a: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PST Files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Microsoft Teams</a:t>
                      </a: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Microsoft Teams Chats</a:t>
                      </a:r>
                      <a:br>
                        <a:rPr lang="en-US" sz="1200" dirty="0">
                          <a:solidFill>
                            <a:schemeClr val="bg1"/>
                          </a:solidFill>
                        </a:rPr>
                      </a:b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Active Directory</a:t>
                      </a:r>
                      <a:br>
                        <a:rPr lang="en-US" sz="12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On-Premises</a:t>
                      </a:r>
                    </a:p>
                    <a:p>
                      <a:r>
                        <a:rPr lang="en-US" sz="12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Entra ID</a:t>
                      </a:r>
                    </a:p>
                    <a:p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T="9144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2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Windows 10</a:t>
                      </a:r>
                    </a:p>
                    <a:p>
                      <a:r>
                        <a:rPr lang="en-US" sz="12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Windows 11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94575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299F8787-7D56-A794-7E9E-17F736F9567E}"/>
              </a:ext>
            </a:extLst>
          </p:cNvPr>
          <p:cNvSpPr/>
          <p:nvPr/>
        </p:nvSpPr>
        <p:spPr>
          <a:xfrm>
            <a:off x="2256800" y="2234705"/>
            <a:ext cx="14904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D3557"/>
                </a:solidFill>
                <a:effectLst/>
                <a:uLnTx/>
                <a:uFillTx/>
                <a:latin typeface="TT Norms Pro"/>
                <a:ea typeface="+mn-ea"/>
                <a:cs typeface="+mn-cs"/>
              </a:rPr>
              <a:t>Mailboxes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777DCD-F263-6C6C-178C-6624FDFCD25F}"/>
              </a:ext>
            </a:extLst>
          </p:cNvPr>
          <p:cNvSpPr/>
          <p:nvPr/>
        </p:nvSpPr>
        <p:spPr>
          <a:xfrm>
            <a:off x="3747293" y="2234705"/>
            <a:ext cx="14904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D3557"/>
                </a:solidFill>
                <a:effectLst/>
                <a:uLnTx/>
                <a:uFillTx/>
                <a:latin typeface="TT Norms Pro"/>
                <a:ea typeface="+mn-ea"/>
                <a:cs typeface="+mn-cs"/>
              </a:rPr>
              <a:t>Documents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2062D3-E543-05BE-4CD5-57F741ABBAE2}"/>
              </a:ext>
            </a:extLst>
          </p:cNvPr>
          <p:cNvSpPr/>
          <p:nvPr/>
        </p:nvSpPr>
        <p:spPr>
          <a:xfrm>
            <a:off x="5237786" y="2232517"/>
            <a:ext cx="14904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D3557"/>
                </a:solidFill>
                <a:effectLst/>
                <a:uLnTx/>
                <a:uFillTx/>
                <a:latin typeface="TT Norms Pro"/>
                <a:ea typeface="+mn-ea"/>
                <a:cs typeface="+mn-cs"/>
              </a:rPr>
              <a:t>Personal Archives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58D4FD-31D3-C9B9-E110-9AF210E39FCA}"/>
              </a:ext>
            </a:extLst>
          </p:cNvPr>
          <p:cNvSpPr/>
          <p:nvPr/>
        </p:nvSpPr>
        <p:spPr>
          <a:xfrm>
            <a:off x="6728279" y="2232517"/>
            <a:ext cx="14904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D3557"/>
                </a:solidFill>
                <a:effectLst/>
                <a:uLnTx/>
                <a:uFillTx/>
                <a:latin typeface="TT Norms Pro"/>
                <a:ea typeface="+mn-ea"/>
                <a:cs typeface="+mn-cs"/>
              </a:rPr>
              <a:t>Collaboration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D83C97D0-C168-B2CC-B39C-13720455F7C4}"/>
              </a:ext>
            </a:extLst>
          </p:cNvPr>
          <p:cNvPicPr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69662" y="1403401"/>
            <a:ext cx="807726" cy="77430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FA70DDC-5001-E719-159D-FB2474DEB999}"/>
              </a:ext>
            </a:extLst>
          </p:cNvPr>
          <p:cNvGrpSpPr/>
          <p:nvPr/>
        </p:nvGrpSpPr>
        <p:grpSpPr>
          <a:xfrm>
            <a:off x="8651161" y="1439765"/>
            <a:ext cx="625712" cy="656520"/>
            <a:chOff x="9854527" y="2730053"/>
            <a:chExt cx="431847" cy="480609"/>
          </a:xfrm>
          <a:noFill/>
        </p:grpSpPr>
        <p:sp>
          <p:nvSpPr>
            <p:cNvPr id="16" name="Graphic 23" descr="Migration op2op">
              <a:extLst>
                <a:ext uri="{FF2B5EF4-FFF2-40B4-BE49-F238E27FC236}">
                  <a16:creationId xmlns:a16="http://schemas.microsoft.com/office/drawing/2014/main" id="{B8583BE5-3617-0C35-4B3D-934B5F4D5B68}"/>
                </a:ext>
              </a:extLst>
            </p:cNvPr>
            <p:cNvSpPr/>
            <p:nvPr/>
          </p:nvSpPr>
          <p:spPr>
            <a:xfrm>
              <a:off x="9854689" y="3045119"/>
              <a:ext cx="180758" cy="61554"/>
            </a:xfrm>
            <a:custGeom>
              <a:avLst/>
              <a:gdLst>
                <a:gd name="connsiteX0" fmla="*/ 0 w 180758"/>
                <a:gd name="connsiteY0" fmla="*/ 0 h 61554"/>
                <a:gd name="connsiteX1" fmla="*/ 0 w 180758"/>
                <a:gd name="connsiteY1" fmla="*/ 0 h 61554"/>
                <a:gd name="connsiteX2" fmla="*/ 0 w 180758"/>
                <a:gd name="connsiteY2" fmla="*/ 18507 h 61554"/>
                <a:gd name="connsiteX3" fmla="*/ 180759 w 180758"/>
                <a:gd name="connsiteY3" fmla="*/ 54425 h 61554"/>
                <a:gd name="connsiteX4" fmla="*/ 180759 w 180758"/>
                <a:gd name="connsiteY4" fmla="*/ 21507 h 61554"/>
                <a:gd name="connsiteX5" fmla="*/ 116239 w 180758"/>
                <a:gd name="connsiteY5" fmla="*/ 28383 h 61554"/>
                <a:gd name="connsiteX6" fmla="*/ 0 w 180758"/>
                <a:gd name="connsiteY6" fmla="*/ 0 h 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758" h="6155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lnTo>
                    <a:pt x="0" y="18507"/>
                  </a:lnTo>
                  <a:cubicBezTo>
                    <a:pt x="1317" y="60058"/>
                    <a:pt x="129406" y="70372"/>
                    <a:pt x="180759" y="54425"/>
                  </a:cubicBezTo>
                  <a:lnTo>
                    <a:pt x="180759" y="21507"/>
                  </a:lnTo>
                  <a:cubicBezTo>
                    <a:pt x="159575" y="26190"/>
                    <a:pt x="137934" y="28496"/>
                    <a:pt x="116239" y="28383"/>
                  </a:cubicBezTo>
                  <a:cubicBezTo>
                    <a:pt x="71543" y="27505"/>
                    <a:pt x="31529" y="22165"/>
                    <a:pt x="0" y="0"/>
                  </a:cubicBezTo>
                  <a:close/>
                </a:path>
              </a:pathLst>
            </a:custGeom>
            <a:grpFill/>
            <a:ln w="12700" cap="flat">
              <a:solidFill>
                <a:srgbClr val="D9C8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Graphic 23" descr="Migration op2op">
              <a:extLst>
                <a:ext uri="{FF2B5EF4-FFF2-40B4-BE49-F238E27FC236}">
                  <a16:creationId xmlns:a16="http://schemas.microsoft.com/office/drawing/2014/main" id="{17F8E301-53CB-A18A-D93C-A15DE3EBEE85}"/>
                </a:ext>
              </a:extLst>
            </p:cNvPr>
            <p:cNvSpPr/>
            <p:nvPr/>
          </p:nvSpPr>
          <p:spPr>
            <a:xfrm>
              <a:off x="9854689" y="2993181"/>
              <a:ext cx="180465" cy="61870"/>
            </a:xfrm>
            <a:custGeom>
              <a:avLst/>
              <a:gdLst>
                <a:gd name="connsiteX0" fmla="*/ 0 w 180465"/>
                <a:gd name="connsiteY0" fmla="*/ 0 h 61870"/>
                <a:gd name="connsiteX1" fmla="*/ 0 w 180465"/>
                <a:gd name="connsiteY1" fmla="*/ 0 h 61870"/>
                <a:gd name="connsiteX2" fmla="*/ 0 w 180465"/>
                <a:gd name="connsiteY2" fmla="*/ 18507 h 61870"/>
                <a:gd name="connsiteX3" fmla="*/ 4901 w 180465"/>
                <a:gd name="connsiteY3" fmla="*/ 31382 h 61870"/>
                <a:gd name="connsiteX4" fmla="*/ 180466 w 180465"/>
                <a:gd name="connsiteY4" fmla="*/ 54718 h 61870"/>
                <a:gd name="connsiteX5" fmla="*/ 180466 w 180465"/>
                <a:gd name="connsiteY5" fmla="*/ 21507 h 61870"/>
                <a:gd name="connsiteX6" fmla="*/ 115946 w 180465"/>
                <a:gd name="connsiteY6" fmla="*/ 28383 h 61870"/>
                <a:gd name="connsiteX7" fmla="*/ 0 w 180465"/>
                <a:gd name="connsiteY7" fmla="*/ 0 h 6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465" h="6187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lnTo>
                    <a:pt x="0" y="18507"/>
                  </a:lnTo>
                  <a:cubicBezTo>
                    <a:pt x="74" y="23241"/>
                    <a:pt x="1808" y="27798"/>
                    <a:pt x="4901" y="31382"/>
                  </a:cubicBezTo>
                  <a:cubicBezTo>
                    <a:pt x="27286" y="61667"/>
                    <a:pt x="131820" y="69275"/>
                    <a:pt x="180466" y="54718"/>
                  </a:cubicBezTo>
                  <a:lnTo>
                    <a:pt x="180466" y="21507"/>
                  </a:lnTo>
                  <a:cubicBezTo>
                    <a:pt x="159282" y="26190"/>
                    <a:pt x="137641" y="28496"/>
                    <a:pt x="115946" y="28383"/>
                  </a:cubicBezTo>
                  <a:cubicBezTo>
                    <a:pt x="71543" y="27505"/>
                    <a:pt x="31529" y="22165"/>
                    <a:pt x="0" y="0"/>
                  </a:cubicBezTo>
                  <a:close/>
                </a:path>
              </a:pathLst>
            </a:custGeom>
            <a:grpFill/>
            <a:ln w="12700" cap="flat">
              <a:solidFill>
                <a:srgbClr val="D9C8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Graphic 23" descr="Migration op2op">
              <a:extLst>
                <a:ext uri="{FF2B5EF4-FFF2-40B4-BE49-F238E27FC236}">
                  <a16:creationId xmlns:a16="http://schemas.microsoft.com/office/drawing/2014/main" id="{DD1C7124-A567-DDEE-C114-BB3BAAF1FD07}"/>
                </a:ext>
              </a:extLst>
            </p:cNvPr>
            <p:cNvSpPr/>
            <p:nvPr/>
          </p:nvSpPr>
          <p:spPr>
            <a:xfrm>
              <a:off x="9854527" y="2941243"/>
              <a:ext cx="232496" cy="62046"/>
            </a:xfrm>
            <a:custGeom>
              <a:avLst/>
              <a:gdLst>
                <a:gd name="connsiteX0" fmla="*/ 232347 w 232496"/>
                <a:gd name="connsiteY0" fmla="*/ 0 h 62046"/>
                <a:gd name="connsiteX1" fmla="*/ 163 w 232496"/>
                <a:gd name="connsiteY1" fmla="*/ 0 h 62046"/>
                <a:gd name="connsiteX2" fmla="*/ 163 w 232496"/>
                <a:gd name="connsiteY2" fmla="*/ 18800 h 62046"/>
                <a:gd name="connsiteX3" fmla="*/ 5210 w 232496"/>
                <a:gd name="connsiteY3" fmla="*/ 31382 h 62046"/>
                <a:gd name="connsiteX4" fmla="*/ 116401 w 232496"/>
                <a:gd name="connsiteY4" fmla="*/ 62033 h 62046"/>
                <a:gd name="connsiteX5" fmla="*/ 186042 w 232496"/>
                <a:gd name="connsiteY5" fmla="*/ 53401 h 62046"/>
                <a:gd name="connsiteX6" fmla="*/ 232054 w 232496"/>
                <a:gd name="connsiteY6" fmla="*/ 21580 h 62046"/>
                <a:gd name="connsiteX7" fmla="*/ 232347 w 232496"/>
                <a:gd name="connsiteY7" fmla="*/ 0 h 62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496" h="62046">
                  <a:moveTo>
                    <a:pt x="232347" y="0"/>
                  </a:moveTo>
                  <a:cubicBezTo>
                    <a:pt x="177702" y="38332"/>
                    <a:pt x="54880" y="38332"/>
                    <a:pt x="163" y="0"/>
                  </a:cubicBezTo>
                  <a:cubicBezTo>
                    <a:pt x="-203" y="0"/>
                    <a:pt x="163" y="18507"/>
                    <a:pt x="163" y="18800"/>
                  </a:cubicBezTo>
                  <a:cubicBezTo>
                    <a:pt x="345" y="23450"/>
                    <a:pt x="2127" y="27895"/>
                    <a:pt x="5210" y="31382"/>
                  </a:cubicBezTo>
                  <a:cubicBezTo>
                    <a:pt x="19840" y="49085"/>
                    <a:pt x="63732" y="62033"/>
                    <a:pt x="116401" y="62033"/>
                  </a:cubicBezTo>
                  <a:cubicBezTo>
                    <a:pt x="139896" y="62275"/>
                    <a:pt x="163317" y="59372"/>
                    <a:pt x="186042" y="53401"/>
                  </a:cubicBezTo>
                  <a:cubicBezTo>
                    <a:pt x="193357" y="39429"/>
                    <a:pt x="209450" y="29114"/>
                    <a:pt x="232054" y="21580"/>
                  </a:cubicBezTo>
                  <a:cubicBezTo>
                    <a:pt x="232520" y="14396"/>
                    <a:pt x="232618" y="7194"/>
                    <a:pt x="232347" y="0"/>
                  </a:cubicBezTo>
                  <a:close/>
                </a:path>
              </a:pathLst>
            </a:custGeom>
            <a:grpFill/>
            <a:ln w="12700" cap="flat">
              <a:solidFill>
                <a:srgbClr val="D9C8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Graphic 23" descr="Migration op2op">
              <a:extLst>
                <a:ext uri="{FF2B5EF4-FFF2-40B4-BE49-F238E27FC236}">
                  <a16:creationId xmlns:a16="http://schemas.microsoft.com/office/drawing/2014/main" id="{9C472DB6-3E8C-2A20-1693-B5BD98A5C990}"/>
                </a:ext>
              </a:extLst>
            </p:cNvPr>
            <p:cNvSpPr/>
            <p:nvPr/>
          </p:nvSpPr>
          <p:spPr>
            <a:xfrm>
              <a:off x="9855048" y="2868530"/>
              <a:ext cx="231798" cy="82881"/>
            </a:xfrm>
            <a:custGeom>
              <a:avLst/>
              <a:gdLst>
                <a:gd name="connsiteX0" fmla="*/ 115733 w 231798"/>
                <a:gd name="connsiteY0" fmla="*/ 82881 h 82881"/>
                <a:gd name="connsiteX1" fmla="*/ 226924 w 231798"/>
                <a:gd name="connsiteY1" fmla="*/ 52231 h 82881"/>
                <a:gd name="connsiteX2" fmla="*/ 165257 w 231798"/>
                <a:gd name="connsiteY2" fmla="*/ 585 h 82881"/>
                <a:gd name="connsiteX3" fmla="*/ 134314 w 231798"/>
                <a:gd name="connsiteY3" fmla="*/ 30578 h 82881"/>
                <a:gd name="connsiteX4" fmla="*/ 98469 w 231798"/>
                <a:gd name="connsiteY4" fmla="*/ 29919 h 82881"/>
                <a:gd name="connsiteX5" fmla="*/ 69648 w 231798"/>
                <a:gd name="connsiteY5" fmla="*/ 0 h 82881"/>
                <a:gd name="connsiteX6" fmla="*/ 4835 w 231798"/>
                <a:gd name="connsiteY6" fmla="*/ 52157 h 82881"/>
                <a:gd name="connsiteX7" fmla="*/ 115733 w 231798"/>
                <a:gd name="connsiteY7" fmla="*/ 82881 h 8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798" h="82881">
                  <a:moveTo>
                    <a:pt x="115733" y="82881"/>
                  </a:moveTo>
                  <a:cubicBezTo>
                    <a:pt x="168110" y="82881"/>
                    <a:pt x="212440" y="69933"/>
                    <a:pt x="226924" y="52231"/>
                  </a:cubicBezTo>
                  <a:cubicBezTo>
                    <a:pt x="245432" y="26408"/>
                    <a:pt x="208271" y="8339"/>
                    <a:pt x="165257" y="585"/>
                  </a:cubicBezTo>
                  <a:lnTo>
                    <a:pt x="134314" y="30578"/>
                  </a:lnTo>
                  <a:cubicBezTo>
                    <a:pt x="124165" y="40117"/>
                    <a:pt x="108262" y="39824"/>
                    <a:pt x="98469" y="29919"/>
                  </a:cubicBezTo>
                  <a:lnTo>
                    <a:pt x="69648" y="0"/>
                  </a:lnTo>
                  <a:cubicBezTo>
                    <a:pt x="25098" y="7315"/>
                    <a:pt x="-13965" y="25750"/>
                    <a:pt x="4835" y="52157"/>
                  </a:cubicBezTo>
                  <a:cubicBezTo>
                    <a:pt x="18953" y="69860"/>
                    <a:pt x="63283" y="82881"/>
                    <a:pt x="115733" y="82881"/>
                  </a:cubicBezTo>
                  <a:close/>
                </a:path>
              </a:pathLst>
            </a:custGeom>
            <a:grpFill/>
            <a:ln w="12700" cap="flat">
              <a:solidFill>
                <a:srgbClr val="D9C8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Graphic 23" descr="Migration op2op">
              <a:extLst>
                <a:ext uri="{FF2B5EF4-FFF2-40B4-BE49-F238E27FC236}">
                  <a16:creationId xmlns:a16="http://schemas.microsoft.com/office/drawing/2014/main" id="{2FE9BF9D-764F-82A6-CD7F-18C262A7EAFE}"/>
                </a:ext>
              </a:extLst>
            </p:cNvPr>
            <p:cNvSpPr/>
            <p:nvPr/>
          </p:nvSpPr>
          <p:spPr>
            <a:xfrm>
              <a:off x="10053882" y="3148922"/>
              <a:ext cx="232477" cy="61740"/>
            </a:xfrm>
            <a:custGeom>
              <a:avLst/>
              <a:gdLst>
                <a:gd name="connsiteX0" fmla="*/ 204826 w 232477"/>
                <a:gd name="connsiteY0" fmla="*/ 14630 h 61740"/>
                <a:gd name="connsiteX1" fmla="*/ 0 w 232477"/>
                <a:gd name="connsiteY1" fmla="*/ 0 h 61740"/>
                <a:gd name="connsiteX2" fmla="*/ 0 w 232477"/>
                <a:gd name="connsiteY2" fmla="*/ 0 h 61740"/>
                <a:gd name="connsiteX3" fmla="*/ 0 w 232477"/>
                <a:gd name="connsiteY3" fmla="*/ 18507 h 61740"/>
                <a:gd name="connsiteX4" fmla="*/ 116165 w 232477"/>
                <a:gd name="connsiteY4" fmla="*/ 61740 h 61740"/>
                <a:gd name="connsiteX5" fmla="*/ 232477 w 232477"/>
                <a:gd name="connsiteY5" fmla="*/ 19093 h 61740"/>
                <a:gd name="connsiteX6" fmla="*/ 232477 w 232477"/>
                <a:gd name="connsiteY6" fmla="*/ 585 h 61740"/>
                <a:gd name="connsiteX7" fmla="*/ 232477 w 232477"/>
                <a:gd name="connsiteY7" fmla="*/ 585 h 61740"/>
                <a:gd name="connsiteX8" fmla="*/ 204826 w 232477"/>
                <a:gd name="connsiteY8" fmla="*/ 14630 h 6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2477" h="61740">
                  <a:moveTo>
                    <a:pt x="204826" y="14630"/>
                  </a:moveTo>
                  <a:cubicBezTo>
                    <a:pt x="147182" y="34893"/>
                    <a:pt x="51206" y="3577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507"/>
                  </a:lnTo>
                  <a:cubicBezTo>
                    <a:pt x="0" y="42428"/>
                    <a:pt x="52011" y="61740"/>
                    <a:pt x="116165" y="61740"/>
                  </a:cubicBezTo>
                  <a:cubicBezTo>
                    <a:pt x="180320" y="61740"/>
                    <a:pt x="232477" y="43013"/>
                    <a:pt x="232477" y="19093"/>
                  </a:cubicBezTo>
                  <a:lnTo>
                    <a:pt x="232477" y="585"/>
                  </a:lnTo>
                  <a:cubicBezTo>
                    <a:pt x="232477" y="585"/>
                    <a:pt x="232477" y="585"/>
                    <a:pt x="232477" y="585"/>
                  </a:cubicBezTo>
                  <a:cubicBezTo>
                    <a:pt x="224022" y="6637"/>
                    <a:pt x="214699" y="11372"/>
                    <a:pt x="204826" y="14630"/>
                  </a:cubicBezTo>
                  <a:close/>
                </a:path>
              </a:pathLst>
            </a:custGeom>
            <a:grpFill/>
            <a:ln w="12700" cap="flat">
              <a:solidFill>
                <a:srgbClr val="D9C8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Graphic 23" descr="Migration op2op">
              <a:extLst>
                <a:ext uri="{FF2B5EF4-FFF2-40B4-BE49-F238E27FC236}">
                  <a16:creationId xmlns:a16="http://schemas.microsoft.com/office/drawing/2014/main" id="{0CE0FB81-3A0B-131F-43FD-7B203CC9051F}"/>
                </a:ext>
              </a:extLst>
            </p:cNvPr>
            <p:cNvSpPr/>
            <p:nvPr/>
          </p:nvSpPr>
          <p:spPr>
            <a:xfrm>
              <a:off x="10053812" y="3097203"/>
              <a:ext cx="232474" cy="62032"/>
            </a:xfrm>
            <a:custGeom>
              <a:avLst/>
              <a:gdLst>
                <a:gd name="connsiteX0" fmla="*/ 204896 w 232474"/>
                <a:gd name="connsiteY0" fmla="*/ 14630 h 62032"/>
                <a:gd name="connsiteX1" fmla="*/ 70 w 232474"/>
                <a:gd name="connsiteY1" fmla="*/ 0 h 62032"/>
                <a:gd name="connsiteX2" fmla="*/ 70 w 232474"/>
                <a:gd name="connsiteY2" fmla="*/ 16167 h 62032"/>
                <a:gd name="connsiteX3" fmla="*/ 5045 w 232474"/>
                <a:gd name="connsiteY3" fmla="*/ 31382 h 62032"/>
                <a:gd name="connsiteX4" fmla="*/ 116236 w 232474"/>
                <a:gd name="connsiteY4" fmla="*/ 62033 h 62032"/>
                <a:gd name="connsiteX5" fmla="*/ 227427 w 232474"/>
                <a:gd name="connsiteY5" fmla="*/ 31382 h 62032"/>
                <a:gd name="connsiteX6" fmla="*/ 232474 w 232474"/>
                <a:gd name="connsiteY6" fmla="*/ 18800 h 62032"/>
                <a:gd name="connsiteX7" fmla="*/ 232474 w 232474"/>
                <a:gd name="connsiteY7" fmla="*/ 512 h 62032"/>
                <a:gd name="connsiteX8" fmla="*/ 232474 w 232474"/>
                <a:gd name="connsiteY8" fmla="*/ 512 h 62032"/>
                <a:gd name="connsiteX9" fmla="*/ 204896 w 232474"/>
                <a:gd name="connsiteY9" fmla="*/ 14630 h 6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2474" h="62032">
                  <a:moveTo>
                    <a:pt x="204896" y="14630"/>
                  </a:moveTo>
                  <a:cubicBezTo>
                    <a:pt x="146374" y="34820"/>
                    <a:pt x="52813" y="36064"/>
                    <a:pt x="70" y="0"/>
                  </a:cubicBezTo>
                  <a:cubicBezTo>
                    <a:pt x="70" y="3731"/>
                    <a:pt x="70" y="12363"/>
                    <a:pt x="70" y="16167"/>
                  </a:cubicBezTo>
                  <a:cubicBezTo>
                    <a:pt x="-388" y="21701"/>
                    <a:pt x="1406" y="27187"/>
                    <a:pt x="5045" y="31382"/>
                  </a:cubicBezTo>
                  <a:cubicBezTo>
                    <a:pt x="19675" y="49158"/>
                    <a:pt x="63566" y="62033"/>
                    <a:pt x="116236" y="62033"/>
                  </a:cubicBezTo>
                  <a:cubicBezTo>
                    <a:pt x="168905" y="62033"/>
                    <a:pt x="212943" y="49158"/>
                    <a:pt x="227427" y="31382"/>
                  </a:cubicBezTo>
                  <a:cubicBezTo>
                    <a:pt x="230552" y="27922"/>
                    <a:pt x="232342" y="23461"/>
                    <a:pt x="232474" y="18800"/>
                  </a:cubicBezTo>
                  <a:lnTo>
                    <a:pt x="232474" y="512"/>
                  </a:lnTo>
                  <a:cubicBezTo>
                    <a:pt x="232474" y="512"/>
                    <a:pt x="232474" y="512"/>
                    <a:pt x="232474" y="512"/>
                  </a:cubicBezTo>
                  <a:cubicBezTo>
                    <a:pt x="224046" y="6583"/>
                    <a:pt x="214748" y="11343"/>
                    <a:pt x="204896" y="14630"/>
                  </a:cubicBezTo>
                  <a:close/>
                </a:path>
              </a:pathLst>
            </a:custGeom>
            <a:grpFill/>
            <a:ln w="12700" cap="flat">
              <a:solidFill>
                <a:srgbClr val="D9C8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Graphic 23" descr="Migration op2op">
              <a:extLst>
                <a:ext uri="{FF2B5EF4-FFF2-40B4-BE49-F238E27FC236}">
                  <a16:creationId xmlns:a16="http://schemas.microsoft.com/office/drawing/2014/main" id="{4A08AE13-3215-11D5-B138-76F5273970E7}"/>
                </a:ext>
              </a:extLst>
            </p:cNvPr>
            <p:cNvSpPr/>
            <p:nvPr/>
          </p:nvSpPr>
          <p:spPr>
            <a:xfrm>
              <a:off x="10053882" y="3045338"/>
              <a:ext cx="232403" cy="62032"/>
            </a:xfrm>
            <a:custGeom>
              <a:avLst/>
              <a:gdLst>
                <a:gd name="connsiteX0" fmla="*/ 232404 w 232403"/>
                <a:gd name="connsiteY0" fmla="*/ 0 h 62032"/>
                <a:gd name="connsiteX1" fmla="*/ 204826 w 232403"/>
                <a:gd name="connsiteY1" fmla="*/ 14630 h 62032"/>
                <a:gd name="connsiteX2" fmla="*/ 0 w 232403"/>
                <a:gd name="connsiteY2" fmla="*/ 0 h 62032"/>
                <a:gd name="connsiteX3" fmla="*/ 0 w 232403"/>
                <a:gd name="connsiteY3" fmla="*/ 18800 h 62032"/>
                <a:gd name="connsiteX4" fmla="*/ 116165 w 232403"/>
                <a:gd name="connsiteY4" fmla="*/ 62033 h 62032"/>
                <a:gd name="connsiteX5" fmla="*/ 227356 w 232403"/>
                <a:gd name="connsiteY5" fmla="*/ 31382 h 62032"/>
                <a:gd name="connsiteX6" fmla="*/ 232404 w 232403"/>
                <a:gd name="connsiteY6" fmla="*/ 18800 h 62032"/>
                <a:gd name="connsiteX7" fmla="*/ 232404 w 232403"/>
                <a:gd name="connsiteY7" fmla="*/ 293 h 62032"/>
                <a:gd name="connsiteX8" fmla="*/ 232404 w 232403"/>
                <a:gd name="connsiteY8" fmla="*/ 0 h 6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2403" h="62032">
                  <a:moveTo>
                    <a:pt x="232404" y="0"/>
                  </a:moveTo>
                  <a:cubicBezTo>
                    <a:pt x="224008" y="6251"/>
                    <a:pt x="214708" y="11184"/>
                    <a:pt x="204826" y="14630"/>
                  </a:cubicBezTo>
                  <a:cubicBezTo>
                    <a:pt x="146304" y="34528"/>
                    <a:pt x="54791" y="36576"/>
                    <a:pt x="0" y="0"/>
                  </a:cubicBezTo>
                  <a:cubicBezTo>
                    <a:pt x="0" y="5852"/>
                    <a:pt x="0" y="12875"/>
                    <a:pt x="0" y="18800"/>
                  </a:cubicBezTo>
                  <a:cubicBezTo>
                    <a:pt x="5413" y="54206"/>
                    <a:pt x="80028" y="61740"/>
                    <a:pt x="116165" y="62033"/>
                  </a:cubicBezTo>
                  <a:cubicBezTo>
                    <a:pt x="168615" y="62033"/>
                    <a:pt x="212872" y="49158"/>
                    <a:pt x="227356" y="31382"/>
                  </a:cubicBezTo>
                  <a:cubicBezTo>
                    <a:pt x="230481" y="27922"/>
                    <a:pt x="232272" y="23461"/>
                    <a:pt x="232404" y="18800"/>
                  </a:cubicBezTo>
                  <a:lnTo>
                    <a:pt x="232404" y="293"/>
                  </a:lnTo>
                  <a:cubicBezTo>
                    <a:pt x="232404" y="293"/>
                    <a:pt x="232404" y="73"/>
                    <a:pt x="232404" y="0"/>
                  </a:cubicBezTo>
                  <a:close/>
                </a:path>
              </a:pathLst>
            </a:custGeom>
            <a:grpFill/>
            <a:ln w="12700" cap="flat">
              <a:solidFill>
                <a:srgbClr val="D9C8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Graphic 23" descr="Migration op2op">
              <a:extLst>
                <a:ext uri="{FF2B5EF4-FFF2-40B4-BE49-F238E27FC236}">
                  <a16:creationId xmlns:a16="http://schemas.microsoft.com/office/drawing/2014/main" id="{9460717B-6842-ABC4-1CA5-A558B2B2D6AA}"/>
                </a:ext>
              </a:extLst>
            </p:cNvPr>
            <p:cNvSpPr/>
            <p:nvPr/>
          </p:nvSpPr>
          <p:spPr>
            <a:xfrm>
              <a:off x="10054349" y="2973576"/>
              <a:ext cx="232025" cy="81882"/>
            </a:xfrm>
            <a:custGeom>
              <a:avLst/>
              <a:gdLst>
                <a:gd name="connsiteX0" fmla="*/ 95948 w 232025"/>
                <a:gd name="connsiteY0" fmla="*/ 35625 h 81882"/>
                <a:gd name="connsiteX1" fmla="*/ 61054 w 232025"/>
                <a:gd name="connsiteY1" fmla="*/ 585 h 81882"/>
                <a:gd name="connsiteX2" fmla="*/ 4727 w 232025"/>
                <a:gd name="connsiteY2" fmla="*/ 51206 h 81882"/>
                <a:gd name="connsiteX3" fmla="*/ 41888 w 232025"/>
                <a:gd name="connsiteY3" fmla="*/ 71982 h 81882"/>
                <a:gd name="connsiteX4" fmla="*/ 115918 w 232025"/>
                <a:gd name="connsiteY4" fmla="*/ 81857 h 81882"/>
                <a:gd name="connsiteX5" fmla="*/ 227109 w 232025"/>
                <a:gd name="connsiteY5" fmla="*/ 51206 h 81882"/>
                <a:gd name="connsiteX6" fmla="*/ 167563 w 232025"/>
                <a:gd name="connsiteY6" fmla="*/ 0 h 81882"/>
                <a:gd name="connsiteX7" fmla="*/ 131792 w 232025"/>
                <a:gd name="connsiteY7" fmla="*/ 35698 h 81882"/>
                <a:gd name="connsiteX8" fmla="*/ 95948 w 232025"/>
                <a:gd name="connsiteY8" fmla="*/ 35625 h 8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2025" h="81882">
                  <a:moveTo>
                    <a:pt x="95948" y="35625"/>
                  </a:moveTo>
                  <a:lnTo>
                    <a:pt x="61054" y="585"/>
                  </a:lnTo>
                  <a:cubicBezTo>
                    <a:pt x="38523" y="5194"/>
                    <a:pt x="-16341" y="20775"/>
                    <a:pt x="4727" y="51206"/>
                  </a:cubicBezTo>
                  <a:cubicBezTo>
                    <a:pt x="15072" y="61279"/>
                    <a:pt x="27889" y="68445"/>
                    <a:pt x="41888" y="71982"/>
                  </a:cubicBezTo>
                  <a:cubicBezTo>
                    <a:pt x="65948" y="78883"/>
                    <a:pt x="90891" y="82210"/>
                    <a:pt x="115918" y="81857"/>
                  </a:cubicBezTo>
                  <a:cubicBezTo>
                    <a:pt x="168368" y="81857"/>
                    <a:pt x="212625" y="68982"/>
                    <a:pt x="227109" y="51206"/>
                  </a:cubicBezTo>
                  <a:cubicBezTo>
                    <a:pt x="245470" y="25823"/>
                    <a:pt x="209480" y="8193"/>
                    <a:pt x="167563" y="0"/>
                  </a:cubicBezTo>
                  <a:lnTo>
                    <a:pt x="131792" y="35698"/>
                  </a:lnTo>
                  <a:cubicBezTo>
                    <a:pt x="121786" y="45359"/>
                    <a:pt x="105915" y="45326"/>
                    <a:pt x="95948" y="35625"/>
                  </a:cubicBezTo>
                  <a:close/>
                </a:path>
              </a:pathLst>
            </a:custGeom>
            <a:grpFill/>
            <a:ln w="12700" cap="flat">
              <a:solidFill>
                <a:srgbClr val="D9C8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Graphic 23" descr="Migration op2op">
              <a:extLst>
                <a:ext uri="{FF2B5EF4-FFF2-40B4-BE49-F238E27FC236}">
                  <a16:creationId xmlns:a16="http://schemas.microsoft.com/office/drawing/2014/main" id="{C9301CF0-671F-4F61-323A-6F4F4F218D54}"/>
                </a:ext>
              </a:extLst>
            </p:cNvPr>
            <p:cNvSpPr/>
            <p:nvPr/>
          </p:nvSpPr>
          <p:spPr>
            <a:xfrm>
              <a:off x="9925690" y="2730053"/>
              <a:ext cx="288862" cy="267893"/>
            </a:xfrm>
            <a:custGeom>
              <a:avLst/>
              <a:gdLst>
                <a:gd name="connsiteX0" fmla="*/ 40703 w 288862"/>
                <a:gd name="connsiteY0" fmla="*/ 155522 h 267893"/>
                <a:gd name="connsiteX1" fmla="*/ 50651 w 288862"/>
                <a:gd name="connsiteY1" fmla="*/ 155522 h 267893"/>
                <a:gd name="connsiteX2" fmla="*/ 91251 w 288862"/>
                <a:gd name="connsiteY2" fmla="*/ 116458 h 267893"/>
                <a:gd name="connsiteX3" fmla="*/ 90636 w 288862"/>
                <a:gd name="connsiteY3" fmla="*/ 106132 h 267893"/>
                <a:gd name="connsiteX4" fmla="*/ 86423 w 288862"/>
                <a:gd name="connsiteY4" fmla="*/ 104315 h 267893"/>
                <a:gd name="connsiteX5" fmla="*/ 64477 w 288862"/>
                <a:gd name="connsiteY5" fmla="*/ 103876 h 267893"/>
                <a:gd name="connsiteX6" fmla="*/ 61039 w 288862"/>
                <a:gd name="connsiteY6" fmla="*/ 100365 h 267893"/>
                <a:gd name="connsiteX7" fmla="*/ 61039 w 288862"/>
                <a:gd name="connsiteY7" fmla="*/ 33797 h 267893"/>
                <a:gd name="connsiteX8" fmla="*/ 66513 w 288862"/>
                <a:gd name="connsiteY8" fmla="*/ 29378 h 267893"/>
                <a:gd name="connsiteX9" fmla="*/ 67623 w 288862"/>
                <a:gd name="connsiteY9" fmla="*/ 29627 h 267893"/>
                <a:gd name="connsiteX10" fmla="*/ 225924 w 288862"/>
                <a:gd name="connsiteY10" fmla="*/ 100877 h 267893"/>
                <a:gd name="connsiteX11" fmla="*/ 228850 w 288862"/>
                <a:gd name="connsiteY11" fmla="*/ 106071 h 267893"/>
                <a:gd name="connsiteX12" fmla="*/ 228850 w 288862"/>
                <a:gd name="connsiteY12" fmla="*/ 210459 h 267893"/>
                <a:gd name="connsiteX13" fmla="*/ 225486 w 288862"/>
                <a:gd name="connsiteY13" fmla="*/ 213970 h 267893"/>
                <a:gd name="connsiteX14" fmla="*/ 225338 w 288862"/>
                <a:gd name="connsiteY14" fmla="*/ 213970 h 267893"/>
                <a:gd name="connsiteX15" fmla="*/ 202661 w 288862"/>
                <a:gd name="connsiteY15" fmla="*/ 213970 h 267893"/>
                <a:gd name="connsiteX16" fmla="*/ 197467 w 288862"/>
                <a:gd name="connsiteY16" fmla="*/ 216091 h 267893"/>
                <a:gd name="connsiteX17" fmla="*/ 203832 w 288862"/>
                <a:gd name="connsiteY17" fmla="*/ 232331 h 267893"/>
                <a:gd name="connsiteX18" fmla="*/ 237335 w 288862"/>
                <a:gd name="connsiteY18" fmla="*/ 265908 h 267893"/>
                <a:gd name="connsiteX19" fmla="*/ 247357 w 288862"/>
                <a:gd name="connsiteY19" fmla="*/ 265908 h 267893"/>
                <a:gd name="connsiteX20" fmla="*/ 288761 w 288862"/>
                <a:gd name="connsiteY20" fmla="*/ 218432 h 267893"/>
                <a:gd name="connsiteX21" fmla="*/ 282397 w 288862"/>
                <a:gd name="connsiteY21" fmla="*/ 214043 h 267893"/>
                <a:gd name="connsiteX22" fmla="*/ 260451 w 288862"/>
                <a:gd name="connsiteY22" fmla="*/ 214043 h 267893"/>
                <a:gd name="connsiteX23" fmla="*/ 256940 w 288862"/>
                <a:gd name="connsiteY23" fmla="*/ 210680 h 267893"/>
                <a:gd name="connsiteX24" fmla="*/ 256940 w 288862"/>
                <a:gd name="connsiteY24" fmla="*/ 210532 h 267893"/>
                <a:gd name="connsiteX25" fmla="*/ 256940 w 288862"/>
                <a:gd name="connsiteY25" fmla="*/ 102633 h 267893"/>
                <a:gd name="connsiteX26" fmla="*/ 242310 w 288862"/>
                <a:gd name="connsiteY26" fmla="*/ 77980 h 267893"/>
                <a:gd name="connsiteX27" fmla="*/ 76547 w 288862"/>
                <a:gd name="connsiteY27" fmla="*/ 2853 h 267893"/>
                <a:gd name="connsiteX28" fmla="*/ 64038 w 288862"/>
                <a:gd name="connsiteY28" fmla="*/ 0 h 267893"/>
                <a:gd name="connsiteX29" fmla="*/ 32729 w 288862"/>
                <a:gd name="connsiteY29" fmla="*/ 27871 h 267893"/>
                <a:gd name="connsiteX30" fmla="*/ 32729 w 288862"/>
                <a:gd name="connsiteY30" fmla="*/ 100146 h 267893"/>
                <a:gd name="connsiteX31" fmla="*/ 29218 w 288862"/>
                <a:gd name="connsiteY31" fmla="*/ 103584 h 267893"/>
                <a:gd name="connsiteX32" fmla="*/ 6760 w 288862"/>
                <a:gd name="connsiteY32" fmla="*/ 103072 h 267893"/>
                <a:gd name="connsiteX33" fmla="*/ 21 w 288862"/>
                <a:gd name="connsiteY33" fmla="*/ 110922 h 267893"/>
                <a:gd name="connsiteX34" fmla="*/ 1713 w 288862"/>
                <a:gd name="connsiteY34" fmla="*/ 115069 h 267893"/>
                <a:gd name="connsiteX35" fmla="*/ 40703 w 288862"/>
                <a:gd name="connsiteY35" fmla="*/ 155522 h 26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8862" h="267893">
                  <a:moveTo>
                    <a:pt x="40703" y="155522"/>
                  </a:moveTo>
                  <a:cubicBezTo>
                    <a:pt x="43509" y="158124"/>
                    <a:pt x="47845" y="158124"/>
                    <a:pt x="50651" y="155522"/>
                  </a:cubicBezTo>
                  <a:lnTo>
                    <a:pt x="91251" y="116458"/>
                  </a:lnTo>
                  <a:cubicBezTo>
                    <a:pt x="93933" y="113437"/>
                    <a:pt x="93657" y="108813"/>
                    <a:pt x="90636" y="106132"/>
                  </a:cubicBezTo>
                  <a:cubicBezTo>
                    <a:pt x="89463" y="105090"/>
                    <a:pt x="87986" y="104453"/>
                    <a:pt x="86423" y="104315"/>
                  </a:cubicBezTo>
                  <a:lnTo>
                    <a:pt x="64477" y="103876"/>
                  </a:lnTo>
                  <a:cubicBezTo>
                    <a:pt x="62566" y="103837"/>
                    <a:pt x="61038" y="102276"/>
                    <a:pt x="61039" y="100365"/>
                  </a:cubicBezTo>
                  <a:cubicBezTo>
                    <a:pt x="61039" y="100365"/>
                    <a:pt x="61039" y="36650"/>
                    <a:pt x="61039" y="33797"/>
                  </a:cubicBezTo>
                  <a:cubicBezTo>
                    <a:pt x="61330" y="31065"/>
                    <a:pt x="63781" y="29086"/>
                    <a:pt x="66513" y="29378"/>
                  </a:cubicBezTo>
                  <a:cubicBezTo>
                    <a:pt x="66891" y="29419"/>
                    <a:pt x="67263" y="29502"/>
                    <a:pt x="67623" y="29627"/>
                  </a:cubicBezTo>
                  <a:lnTo>
                    <a:pt x="225924" y="100877"/>
                  </a:lnTo>
                  <a:cubicBezTo>
                    <a:pt x="227709" y="102007"/>
                    <a:pt x="228809" y="103958"/>
                    <a:pt x="228850" y="106071"/>
                  </a:cubicBezTo>
                  <a:lnTo>
                    <a:pt x="228850" y="210459"/>
                  </a:lnTo>
                  <a:cubicBezTo>
                    <a:pt x="228891" y="212357"/>
                    <a:pt x="227384" y="213929"/>
                    <a:pt x="225486" y="213970"/>
                  </a:cubicBezTo>
                  <a:cubicBezTo>
                    <a:pt x="225437" y="213971"/>
                    <a:pt x="225387" y="213971"/>
                    <a:pt x="225338" y="213970"/>
                  </a:cubicBezTo>
                  <a:lnTo>
                    <a:pt x="202661" y="213970"/>
                  </a:lnTo>
                  <a:cubicBezTo>
                    <a:pt x="200702" y="213877"/>
                    <a:pt x="198802" y="214654"/>
                    <a:pt x="197467" y="216091"/>
                  </a:cubicBezTo>
                  <a:cubicBezTo>
                    <a:pt x="191615" y="222383"/>
                    <a:pt x="199808" y="228088"/>
                    <a:pt x="203832" y="232331"/>
                  </a:cubicBezTo>
                  <a:lnTo>
                    <a:pt x="237335" y="265908"/>
                  </a:lnTo>
                  <a:cubicBezTo>
                    <a:pt x="240152" y="268555"/>
                    <a:pt x="244542" y="268555"/>
                    <a:pt x="247357" y="265908"/>
                  </a:cubicBezTo>
                  <a:cubicBezTo>
                    <a:pt x="247357" y="265908"/>
                    <a:pt x="291248" y="223919"/>
                    <a:pt x="288761" y="218432"/>
                  </a:cubicBezTo>
                  <a:cubicBezTo>
                    <a:pt x="287758" y="215789"/>
                    <a:pt x="285224" y="214042"/>
                    <a:pt x="282397" y="214043"/>
                  </a:cubicBezTo>
                  <a:lnTo>
                    <a:pt x="260451" y="214043"/>
                  </a:lnTo>
                  <a:cubicBezTo>
                    <a:pt x="258553" y="214084"/>
                    <a:pt x="256981" y="212578"/>
                    <a:pt x="256940" y="210680"/>
                  </a:cubicBezTo>
                  <a:cubicBezTo>
                    <a:pt x="256939" y="210631"/>
                    <a:pt x="256939" y="210581"/>
                    <a:pt x="256940" y="210532"/>
                  </a:cubicBezTo>
                  <a:lnTo>
                    <a:pt x="256940" y="102633"/>
                  </a:lnTo>
                  <a:cubicBezTo>
                    <a:pt x="256940" y="87051"/>
                    <a:pt x="256282" y="85515"/>
                    <a:pt x="242310" y="77980"/>
                  </a:cubicBezTo>
                  <a:lnTo>
                    <a:pt x="76547" y="2853"/>
                  </a:lnTo>
                  <a:cubicBezTo>
                    <a:pt x="72653" y="953"/>
                    <a:pt x="68372" y="-24"/>
                    <a:pt x="64038" y="0"/>
                  </a:cubicBezTo>
                  <a:cubicBezTo>
                    <a:pt x="48237" y="0"/>
                    <a:pt x="32729" y="12217"/>
                    <a:pt x="32729" y="27871"/>
                  </a:cubicBezTo>
                  <a:lnTo>
                    <a:pt x="32729" y="100146"/>
                  </a:lnTo>
                  <a:cubicBezTo>
                    <a:pt x="32690" y="102056"/>
                    <a:pt x="31129" y="103584"/>
                    <a:pt x="29218" y="103584"/>
                  </a:cubicBezTo>
                  <a:lnTo>
                    <a:pt x="6760" y="103072"/>
                  </a:lnTo>
                  <a:cubicBezTo>
                    <a:pt x="2732" y="103379"/>
                    <a:pt x="-285" y="106893"/>
                    <a:pt x="21" y="110922"/>
                  </a:cubicBezTo>
                  <a:cubicBezTo>
                    <a:pt x="138" y="112447"/>
                    <a:pt x="730" y="113897"/>
                    <a:pt x="1713" y="115069"/>
                  </a:cubicBezTo>
                  <a:cubicBezTo>
                    <a:pt x="1713" y="115069"/>
                    <a:pt x="31266" y="145719"/>
                    <a:pt x="40703" y="155522"/>
                  </a:cubicBezTo>
                  <a:close/>
                </a:path>
              </a:pathLst>
            </a:custGeom>
            <a:grpFill/>
            <a:ln w="12700" cap="flat">
              <a:solidFill>
                <a:srgbClr val="D9C8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D5439F01-C7A4-6BB4-0358-5735410797C3}"/>
              </a:ext>
            </a:extLst>
          </p:cNvPr>
          <p:cNvSpPr/>
          <p:nvPr/>
        </p:nvSpPr>
        <p:spPr>
          <a:xfrm>
            <a:off x="8218771" y="2238024"/>
            <a:ext cx="14904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D3557"/>
                </a:solidFill>
                <a:effectLst/>
                <a:uLnTx/>
                <a:uFillTx/>
                <a:latin typeface="TT Norms Pro"/>
                <a:ea typeface="+mn-ea"/>
                <a:cs typeface="+mn-cs"/>
              </a:rPr>
              <a:t>Active Directory</a:t>
            </a:r>
          </a:p>
        </p:txBody>
      </p:sp>
      <p:sp>
        <p:nvSpPr>
          <p:cNvPr id="20" name="Rectangle 20">
            <a:extLst>
              <a:ext uri="{FF2B5EF4-FFF2-40B4-BE49-F238E27FC236}">
                <a16:creationId xmlns:a16="http://schemas.microsoft.com/office/drawing/2014/main" id="{A1B2C3D4-E5F6-7890-ABCD-EF1234567890}"/>
              </a:ext>
            </a:extLst>
          </p:cNvPr>
          <p:cNvSpPr/>
          <p:nvPr/>
        </p:nvSpPr>
        <p:spPr>
          <a:xfrm>
            <a:off x="9709263" y="2232517"/>
            <a:ext cx="14904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D3557"/>
                </a:solidFill>
                <a:effectLst/>
                <a:uLnTx/>
                <a:uFillTx/>
                <a:latin typeface="TT Norms Pro"/>
                <a:ea typeface="+mn-ea"/>
                <a:cs typeface="+mn-cs"/>
              </a:rPr>
              <a:t>Devices</a:t>
            </a:r>
          </a:p>
        </p:txBody>
      </p:sp>
      <p:sp>
        <p:nvSpPr>
          <p:cNvPr id="26" name="Badge 8">
            <a:extLst>
              <a:ext uri="{FF2B5EF4-FFF2-40B4-BE49-F238E27FC236}">
                <a16:creationId xmlns:a16="http://schemas.microsoft.com/office/drawing/2014/main" id="{A6AF5747-2B46-AB81-1496-25CA50BF78A1}"/>
              </a:ext>
            </a:extLst>
          </p:cNvPr>
          <p:cNvSpPr/>
          <p:nvPr/>
        </p:nvSpPr>
        <p:spPr>
          <a:xfrm>
            <a:off x="8274816" y="5909046"/>
            <a:ext cx="1330185" cy="307778"/>
          </a:xfrm>
          <a:prstGeom prst="roundRect">
            <a:avLst>
              <a:gd name="adj" fmla="val 40000"/>
            </a:avLst>
          </a:prstGeom>
          <a:solidFill>
            <a:schemeClr val="accent4"/>
          </a:solidFill>
          <a:ln>
            <a:noFill/>
          </a:ln>
        </p:spPr>
        <p:txBody>
          <a:bodyPr wrap="square" lIns="91440" tIns="45720" rIns="91440" bIns="45720" anchor="ctr"/>
          <a:lstStyle/>
          <a:p>
            <a:pPr algn="ctr"/>
            <a:r>
              <a:rPr lang="en-US" sz="1400" b="1" dirty="0">
                <a:solidFill>
                  <a:schemeClr val="lt1"/>
                </a:solidFill>
                <a:latin typeface="+mn-lt"/>
              </a:rPr>
              <a:t>NEW - 2026</a:t>
            </a:r>
          </a:p>
        </p:txBody>
      </p:sp>
      <p:sp>
        <p:nvSpPr>
          <p:cNvPr id="27" name="Badge 8">
            <a:extLst>
              <a:ext uri="{FF2B5EF4-FFF2-40B4-BE49-F238E27FC236}">
                <a16:creationId xmlns:a16="http://schemas.microsoft.com/office/drawing/2014/main" id="{FDA6FA18-4F09-A08C-650A-51347B8E77C8}"/>
              </a:ext>
            </a:extLst>
          </p:cNvPr>
          <p:cNvSpPr/>
          <p:nvPr/>
        </p:nvSpPr>
        <p:spPr>
          <a:xfrm>
            <a:off x="9789416" y="5909046"/>
            <a:ext cx="1330185" cy="307778"/>
          </a:xfrm>
          <a:prstGeom prst="roundRect">
            <a:avLst>
              <a:gd name="adj" fmla="val 40000"/>
            </a:avLst>
          </a:prstGeom>
          <a:solidFill>
            <a:schemeClr val="accent4"/>
          </a:solidFill>
          <a:ln>
            <a:noFill/>
          </a:ln>
        </p:spPr>
        <p:txBody>
          <a:bodyPr wrap="square" lIns="91440" tIns="45720" rIns="91440" bIns="45720" anchor="ctr"/>
          <a:lstStyle/>
          <a:p>
            <a:pPr algn="ctr"/>
            <a:r>
              <a:rPr lang="en-US" sz="1400" b="1">
                <a:solidFill>
                  <a:schemeClr val="lt1"/>
                </a:solidFill>
                <a:latin typeface="+mn-lt"/>
              </a:rPr>
              <a:t>NEW - 2026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695423A-ACAA-C5B9-088B-8FAB0DD7F1F8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149595010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02" y="413986"/>
            <a:ext cx="11430000" cy="1045571"/>
          </a:xfrm>
        </p:spPr>
        <p:txBody>
          <a:bodyPr/>
          <a:lstStyle/>
          <a:p>
            <a:r>
              <a:rPr lang="en-US" b="1" dirty="0"/>
              <a:t>Increasing Cloud Profitability</a:t>
            </a:r>
          </a:p>
        </p:txBody>
      </p:sp>
      <p:sp>
        <p:nvSpPr>
          <p:cNvPr id="3" name="Google Shape;2046;p154">
            <a:extLst>
              <a:ext uri="{FF2B5EF4-FFF2-40B4-BE49-F238E27FC236}">
                <a16:creationId xmlns:a16="http://schemas.microsoft.com/office/drawing/2014/main" id="{E63F20D6-FF3C-4168-DAD1-657081E463DC}"/>
              </a:ext>
            </a:extLst>
          </p:cNvPr>
          <p:cNvSpPr/>
          <p:nvPr/>
        </p:nvSpPr>
        <p:spPr>
          <a:xfrm>
            <a:off x="5943615" y="1835242"/>
            <a:ext cx="1279692" cy="2191328"/>
          </a:xfrm>
          <a:prstGeom prst="rect">
            <a:avLst/>
          </a:prstGeom>
          <a:solidFill>
            <a:schemeClr val="dk2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" name="Google Shape;2047;p154">
            <a:extLst>
              <a:ext uri="{FF2B5EF4-FFF2-40B4-BE49-F238E27FC236}">
                <a16:creationId xmlns:a16="http://schemas.microsoft.com/office/drawing/2014/main" id="{CE47A380-1D49-6915-1A75-F91F74B1C7F7}"/>
              </a:ext>
            </a:extLst>
          </p:cNvPr>
          <p:cNvSpPr/>
          <p:nvPr/>
        </p:nvSpPr>
        <p:spPr>
          <a:xfrm>
            <a:off x="5943089" y="4076732"/>
            <a:ext cx="1279692" cy="1082464"/>
          </a:xfrm>
          <a:prstGeom prst="rect">
            <a:avLst/>
          </a:prstGeom>
          <a:solidFill>
            <a:srgbClr val="6A27DB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5" name="Google Shape;2048;p154">
            <a:extLst>
              <a:ext uri="{FF2B5EF4-FFF2-40B4-BE49-F238E27FC236}">
                <a16:creationId xmlns:a16="http://schemas.microsoft.com/office/drawing/2014/main" id="{88EAC28A-C94B-6312-EE2C-7729317E9F49}"/>
              </a:ext>
            </a:extLst>
          </p:cNvPr>
          <p:cNvSpPr/>
          <p:nvPr/>
        </p:nvSpPr>
        <p:spPr>
          <a:xfrm>
            <a:off x="2673932" y="1850465"/>
            <a:ext cx="1279692" cy="1205029"/>
          </a:xfrm>
          <a:prstGeom prst="rect">
            <a:avLst/>
          </a:prstGeom>
          <a:solidFill>
            <a:schemeClr val="dk2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6" name="Google Shape;2049;p154">
            <a:extLst>
              <a:ext uri="{FF2B5EF4-FFF2-40B4-BE49-F238E27FC236}">
                <a16:creationId xmlns:a16="http://schemas.microsoft.com/office/drawing/2014/main" id="{7B5F0FB4-BD7D-AAAF-59A5-C5048FB965E5}"/>
              </a:ext>
            </a:extLst>
          </p:cNvPr>
          <p:cNvSpPr/>
          <p:nvPr/>
        </p:nvSpPr>
        <p:spPr>
          <a:xfrm>
            <a:off x="447379" y="5413108"/>
            <a:ext cx="10861933" cy="7188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7" name="Google Shape;2050;p154">
            <a:extLst>
              <a:ext uri="{FF2B5EF4-FFF2-40B4-BE49-F238E27FC236}">
                <a16:creationId xmlns:a16="http://schemas.microsoft.com/office/drawing/2014/main" id="{340C5B6D-CCA3-364D-095B-3A7C7B3050FA}"/>
              </a:ext>
            </a:extLst>
          </p:cNvPr>
          <p:cNvCxnSpPr>
            <a:cxnSpLocks/>
          </p:cNvCxnSpPr>
          <p:nvPr/>
        </p:nvCxnSpPr>
        <p:spPr>
          <a:xfrm>
            <a:off x="446427" y="5314211"/>
            <a:ext cx="10861932" cy="0"/>
          </a:xfrm>
          <a:prstGeom prst="straightConnector1">
            <a:avLst/>
          </a:prstGeom>
          <a:noFill/>
          <a:ln w="38100" cap="flat" cmpd="sng">
            <a:solidFill>
              <a:srgbClr val="82818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" name="Google Shape;2051;p154">
            <a:extLst>
              <a:ext uri="{FF2B5EF4-FFF2-40B4-BE49-F238E27FC236}">
                <a16:creationId xmlns:a16="http://schemas.microsoft.com/office/drawing/2014/main" id="{A8AF3495-F5D3-C821-32DA-BB2A3D6AA78C}"/>
              </a:ext>
            </a:extLst>
          </p:cNvPr>
          <p:cNvSpPr txBox="1"/>
          <p:nvPr/>
        </p:nvSpPr>
        <p:spPr>
          <a:xfrm>
            <a:off x="391233" y="3527738"/>
            <a:ext cx="1831084" cy="900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000" b="1">
                <a:sym typeface="Libre Franklin Medium"/>
              </a:rPr>
              <a:t>Partner Cost of Goods &amp; Services Today</a:t>
            </a:r>
            <a:br>
              <a:rPr lang="en-US" sz="2000" b="1">
                <a:sym typeface="Libre Franklin Medium"/>
              </a:rPr>
            </a:br>
            <a:r>
              <a:rPr lang="en-US" sz="1000" b="0" i="0" u="none" strike="noStrike" cap="non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(without BitTitan)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052;p154">
            <a:extLst>
              <a:ext uri="{FF2B5EF4-FFF2-40B4-BE49-F238E27FC236}">
                <a16:creationId xmlns:a16="http://schemas.microsoft.com/office/drawing/2014/main" id="{16CC8F56-BA59-AF0A-7311-CAADA5D587B5}"/>
              </a:ext>
            </a:extLst>
          </p:cNvPr>
          <p:cNvSpPr/>
          <p:nvPr/>
        </p:nvSpPr>
        <p:spPr>
          <a:xfrm>
            <a:off x="2125540" y="3131328"/>
            <a:ext cx="506669" cy="2004636"/>
          </a:xfrm>
          <a:prstGeom prst="leftBrace">
            <a:avLst>
              <a:gd name="adj1" fmla="val 32889"/>
              <a:gd name="adj2" fmla="val 50000"/>
            </a:avLst>
          </a:prstGeom>
          <a:noFill/>
          <a:ln w="1905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0" name="Google Shape;2053;p154">
            <a:extLst>
              <a:ext uri="{FF2B5EF4-FFF2-40B4-BE49-F238E27FC236}">
                <a16:creationId xmlns:a16="http://schemas.microsoft.com/office/drawing/2014/main" id="{B2D0E531-8A05-30C2-76FD-72AA10305730}"/>
              </a:ext>
            </a:extLst>
          </p:cNvPr>
          <p:cNvSpPr txBox="1"/>
          <p:nvPr/>
        </p:nvSpPr>
        <p:spPr>
          <a:xfrm>
            <a:off x="7748714" y="2456898"/>
            <a:ext cx="1888500" cy="1103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lang="en-US" sz="1428" b="1" i="0" u="none" strike="noStrike" cap="none" dirty="0">
                <a:solidFill>
                  <a:schemeClr val="dk1"/>
                </a:solidFill>
                <a:ea typeface="Libre Franklin Medium"/>
                <a:cs typeface="Libre Franklin Medium"/>
                <a:sym typeface="Libre Franklin Medium"/>
              </a:rPr>
              <a:t>New Profit Margin Opportunity</a:t>
            </a:r>
            <a:endParaRPr sz="14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12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lang="en-US" sz="1428" b="0" i="0" u="none" strike="noStrike" cap="none" dirty="0">
                <a:solidFill>
                  <a:schemeClr val="dk1"/>
                </a:solidFill>
                <a:ea typeface="Libre Franklin Medium"/>
                <a:cs typeface="Libre Franklin Medium"/>
                <a:sym typeface="Libre Franklin Medium"/>
              </a:rPr>
              <a:t>Increase revenue immediately</a:t>
            </a:r>
            <a:endParaRPr sz="14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1" name="Google Shape;2054;p154">
            <a:extLst>
              <a:ext uri="{FF2B5EF4-FFF2-40B4-BE49-F238E27FC236}">
                <a16:creationId xmlns:a16="http://schemas.microsoft.com/office/drawing/2014/main" id="{077D6BEC-33E6-4A27-92F2-131303ABC419}"/>
              </a:ext>
            </a:extLst>
          </p:cNvPr>
          <p:cNvSpPr txBox="1"/>
          <p:nvPr/>
        </p:nvSpPr>
        <p:spPr>
          <a:xfrm>
            <a:off x="954992" y="5578616"/>
            <a:ext cx="2737402" cy="684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r>
              <a:rPr lang="en-US" sz="1873" b="1" i="0" u="none" strike="noStrike" cap="none" dirty="0">
                <a:solidFill>
                  <a:schemeClr val="lt1"/>
                </a:solidFill>
                <a:ea typeface="Libre Franklin Medium"/>
                <a:cs typeface="Libre Franklin Medium"/>
                <a:sym typeface="Libre Franklin Medium"/>
              </a:rPr>
              <a:t>90% Reduction in Time</a:t>
            </a:r>
            <a:endParaRPr sz="14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2" name="Google Shape;2055;p154">
            <a:extLst>
              <a:ext uri="{FF2B5EF4-FFF2-40B4-BE49-F238E27FC236}">
                <a16:creationId xmlns:a16="http://schemas.microsoft.com/office/drawing/2014/main" id="{EF84A4DF-2BA3-05EF-0D9C-982335DC226C}"/>
              </a:ext>
            </a:extLst>
          </p:cNvPr>
          <p:cNvSpPr txBox="1"/>
          <p:nvPr/>
        </p:nvSpPr>
        <p:spPr>
          <a:xfrm>
            <a:off x="4839580" y="5568614"/>
            <a:ext cx="3016447" cy="388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r>
              <a:rPr lang="en-US" sz="1873" b="1" i="0" u="none" strike="noStrike" cap="none" dirty="0">
                <a:solidFill>
                  <a:schemeClr val="lt1"/>
                </a:solidFill>
                <a:ea typeface="Libre Franklin Medium"/>
                <a:cs typeface="Libre Franklin Medium"/>
                <a:sym typeface="Libre Franklin Medium"/>
              </a:rPr>
              <a:t>50% Reduction in Cost</a:t>
            </a:r>
            <a:endParaRPr sz="14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3" name="Google Shape;2056;p154">
            <a:extLst>
              <a:ext uri="{FF2B5EF4-FFF2-40B4-BE49-F238E27FC236}">
                <a16:creationId xmlns:a16="http://schemas.microsoft.com/office/drawing/2014/main" id="{16D833B4-95AB-D59D-59FD-2B745EEBBD3A}"/>
              </a:ext>
            </a:extLst>
          </p:cNvPr>
          <p:cNvSpPr txBox="1"/>
          <p:nvPr/>
        </p:nvSpPr>
        <p:spPr>
          <a:xfrm>
            <a:off x="8838512" y="5536549"/>
            <a:ext cx="2635916" cy="388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r>
              <a:rPr lang="en-US" sz="1873" b="1" i="0" u="none" strike="noStrike" cap="none" dirty="0">
                <a:solidFill>
                  <a:schemeClr val="lt1"/>
                </a:solidFill>
                <a:ea typeface="Libre Franklin Medium"/>
                <a:cs typeface="Libre Franklin Medium"/>
                <a:sym typeface="Libre Franklin Medium"/>
              </a:rPr>
              <a:t>5-10x  Scale Impact</a:t>
            </a:r>
            <a:endParaRPr sz="14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4" name="Google Shape;2057;p154">
            <a:extLst>
              <a:ext uri="{FF2B5EF4-FFF2-40B4-BE49-F238E27FC236}">
                <a16:creationId xmlns:a16="http://schemas.microsoft.com/office/drawing/2014/main" id="{2DEA40E9-490F-3C52-4F85-E7D2F0B44D01}"/>
              </a:ext>
            </a:extLst>
          </p:cNvPr>
          <p:cNvSpPr/>
          <p:nvPr/>
        </p:nvSpPr>
        <p:spPr>
          <a:xfrm>
            <a:off x="2673405" y="3112708"/>
            <a:ext cx="1279692" cy="2059592"/>
          </a:xfrm>
          <a:prstGeom prst="rect">
            <a:avLst/>
          </a:prstGeom>
          <a:solidFill>
            <a:srgbClr val="6A27DB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5" name="Google Shape;2058;p154">
            <a:extLst>
              <a:ext uri="{FF2B5EF4-FFF2-40B4-BE49-F238E27FC236}">
                <a16:creationId xmlns:a16="http://schemas.microsoft.com/office/drawing/2014/main" id="{22B57EAD-1B66-3F81-605C-94C8A396B450}"/>
              </a:ext>
            </a:extLst>
          </p:cNvPr>
          <p:cNvSpPr txBox="1"/>
          <p:nvPr/>
        </p:nvSpPr>
        <p:spPr>
          <a:xfrm>
            <a:off x="2589709" y="1989956"/>
            <a:ext cx="1455861" cy="766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ea typeface="Libre Franklin Medium"/>
                <a:cs typeface="Libre Franklin Medium"/>
                <a:sym typeface="Libre Franklin Medium"/>
              </a:rPr>
              <a:t>Typical Profit Margin: </a:t>
            </a:r>
            <a:br>
              <a:rPr lang="en-US" sz="1600" b="1" i="0" u="none" strike="noStrike" cap="none" dirty="0">
                <a:solidFill>
                  <a:schemeClr val="lt1"/>
                </a:solidFill>
                <a:ea typeface="Libre Franklin Medium"/>
                <a:cs typeface="Libre Franklin Medium"/>
                <a:sym typeface="Libre Franklin Medium"/>
              </a:rPr>
            </a:br>
            <a:r>
              <a:rPr lang="en-US" sz="1600" b="1" i="0" u="none" strike="noStrike" cap="none" dirty="0">
                <a:solidFill>
                  <a:schemeClr val="lt1"/>
                </a:solidFill>
                <a:ea typeface="Libre Franklin Medium"/>
                <a:cs typeface="Libre Franklin Medium"/>
                <a:sym typeface="Libre Franklin Medium"/>
              </a:rPr>
              <a:t>5 -30%</a:t>
            </a:r>
            <a:endParaRPr sz="1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6" name="Google Shape;2059;p154">
            <a:extLst>
              <a:ext uri="{FF2B5EF4-FFF2-40B4-BE49-F238E27FC236}">
                <a16:creationId xmlns:a16="http://schemas.microsoft.com/office/drawing/2014/main" id="{7EEEB903-B0E4-8E82-2A4E-17DDCCE91BC4}"/>
              </a:ext>
            </a:extLst>
          </p:cNvPr>
          <p:cNvSpPr txBox="1"/>
          <p:nvPr/>
        </p:nvSpPr>
        <p:spPr>
          <a:xfrm>
            <a:off x="427499" y="1889184"/>
            <a:ext cx="1713013" cy="1166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000" b="1" dirty="0">
                <a:sym typeface="Libre Franklin Medium"/>
              </a:rPr>
              <a:t>Current Revenue Opportunity </a:t>
            </a:r>
            <a:br>
              <a:rPr lang="en-US" sz="1400" b="1" i="0" u="none" strike="noStrike" cap="none" dirty="0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</a:br>
            <a:r>
              <a:rPr lang="en-US" sz="1000" b="0" i="0" u="none" strike="noStrike" cap="none" dirty="0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(without BitTitan)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060;p154">
            <a:extLst>
              <a:ext uri="{FF2B5EF4-FFF2-40B4-BE49-F238E27FC236}">
                <a16:creationId xmlns:a16="http://schemas.microsoft.com/office/drawing/2014/main" id="{B00A16F3-2A16-8F7B-DFC6-BFCEF4ECE360}"/>
              </a:ext>
            </a:extLst>
          </p:cNvPr>
          <p:cNvSpPr/>
          <p:nvPr/>
        </p:nvSpPr>
        <p:spPr>
          <a:xfrm>
            <a:off x="2162419" y="1889184"/>
            <a:ext cx="464116" cy="1157727"/>
          </a:xfrm>
          <a:prstGeom prst="leftBrace">
            <a:avLst>
              <a:gd name="adj1" fmla="val 32889"/>
              <a:gd name="adj2" fmla="val 50000"/>
            </a:avLst>
          </a:prstGeom>
          <a:noFill/>
          <a:ln w="1905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8" name="Google Shape;2061;p154">
            <a:extLst>
              <a:ext uri="{FF2B5EF4-FFF2-40B4-BE49-F238E27FC236}">
                <a16:creationId xmlns:a16="http://schemas.microsoft.com/office/drawing/2014/main" id="{37C01347-0E02-0E85-F6D7-E389A6809625}"/>
              </a:ext>
            </a:extLst>
          </p:cNvPr>
          <p:cNvSpPr txBox="1"/>
          <p:nvPr/>
        </p:nvSpPr>
        <p:spPr>
          <a:xfrm>
            <a:off x="4513170" y="2110440"/>
            <a:ext cx="1523586" cy="79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2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ea typeface="Libre Franklin Medium"/>
                <a:cs typeface="Libre Franklin Medium"/>
                <a:sym typeface="Libre Franklin Medium"/>
              </a:rPr>
              <a:t>Maintain current pricing and significantly increase profits</a:t>
            </a:r>
            <a:endParaRPr sz="2000" b="0" i="0" u="none" strike="noStrike" cap="none" dirty="0">
              <a:solidFill>
                <a:schemeClr val="dk1"/>
              </a:solidFill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9" name="Google Shape;2063;p154">
            <a:extLst>
              <a:ext uri="{FF2B5EF4-FFF2-40B4-BE49-F238E27FC236}">
                <a16:creationId xmlns:a16="http://schemas.microsoft.com/office/drawing/2014/main" id="{A0252809-1BEC-1B66-8202-1B04D2D22F67}"/>
              </a:ext>
            </a:extLst>
          </p:cNvPr>
          <p:cNvSpPr/>
          <p:nvPr/>
        </p:nvSpPr>
        <p:spPr>
          <a:xfrm>
            <a:off x="4200798" y="2063773"/>
            <a:ext cx="403145" cy="533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50" tIns="46625" rIns="93250" bIns="466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6"/>
              <a:buFont typeface="Arial"/>
              <a:buNone/>
            </a:pPr>
            <a:r>
              <a:rPr lang="en-US" sz="2856" b="1" i="0" u="none" strike="noStrike" cap="none">
                <a:solidFill>
                  <a:schemeClr val="accen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64;p154">
            <a:extLst>
              <a:ext uri="{FF2B5EF4-FFF2-40B4-BE49-F238E27FC236}">
                <a16:creationId xmlns:a16="http://schemas.microsoft.com/office/drawing/2014/main" id="{3389BC99-871A-EB95-6A0F-D0691A9BF503}"/>
              </a:ext>
            </a:extLst>
          </p:cNvPr>
          <p:cNvSpPr txBox="1"/>
          <p:nvPr/>
        </p:nvSpPr>
        <p:spPr>
          <a:xfrm>
            <a:off x="8964598" y="4230661"/>
            <a:ext cx="1067807" cy="910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2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ea typeface="Libre Franklin Medium"/>
                <a:cs typeface="Libre Franklin Medium"/>
                <a:sym typeface="Libre Franklin Medium"/>
              </a:rPr>
              <a:t>Offer lower prices while maintaining profitability</a:t>
            </a:r>
            <a:endParaRPr sz="2000" b="0" i="0" u="none" strike="noStrike" cap="none">
              <a:solidFill>
                <a:schemeClr val="dk1"/>
              </a:solidFill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21" name="Google Shape;2065;p154">
            <a:extLst>
              <a:ext uri="{FF2B5EF4-FFF2-40B4-BE49-F238E27FC236}">
                <a16:creationId xmlns:a16="http://schemas.microsoft.com/office/drawing/2014/main" id="{E26F0945-1DD7-C2CB-06CD-A9CA1BC3634F}"/>
              </a:ext>
            </a:extLst>
          </p:cNvPr>
          <p:cNvSpPr/>
          <p:nvPr/>
        </p:nvSpPr>
        <p:spPr>
          <a:xfrm>
            <a:off x="8671990" y="4197347"/>
            <a:ext cx="403145" cy="533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50" tIns="46625" rIns="93250" bIns="466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6"/>
              <a:buFont typeface="Arial"/>
              <a:buNone/>
            </a:pPr>
            <a:r>
              <a:rPr lang="en-US" sz="2856" b="1" i="0" u="none" strike="noStrike" cap="none">
                <a:solidFill>
                  <a:schemeClr val="accen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067;p154">
            <a:extLst>
              <a:ext uri="{FF2B5EF4-FFF2-40B4-BE49-F238E27FC236}">
                <a16:creationId xmlns:a16="http://schemas.microsoft.com/office/drawing/2014/main" id="{A6147AE7-826B-22D9-2444-57D2369F8847}"/>
              </a:ext>
            </a:extLst>
          </p:cNvPr>
          <p:cNvSpPr txBox="1"/>
          <p:nvPr/>
        </p:nvSpPr>
        <p:spPr>
          <a:xfrm>
            <a:off x="4524591" y="4321648"/>
            <a:ext cx="1445211" cy="622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2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ea typeface="Libre Franklin Medium"/>
                <a:cs typeface="Libre Franklin Medium"/>
                <a:sym typeface="Libre Franklin Medium"/>
              </a:rPr>
              <a:t>Significantly lower fixed costs with BitTitan solutions</a:t>
            </a:r>
            <a:endParaRPr sz="1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3" name="Google Shape;2068;p154">
            <a:extLst>
              <a:ext uri="{FF2B5EF4-FFF2-40B4-BE49-F238E27FC236}">
                <a16:creationId xmlns:a16="http://schemas.microsoft.com/office/drawing/2014/main" id="{DC16F076-17E9-FC03-EFE6-33CDCC9A57AE}"/>
              </a:ext>
            </a:extLst>
          </p:cNvPr>
          <p:cNvSpPr/>
          <p:nvPr/>
        </p:nvSpPr>
        <p:spPr>
          <a:xfrm>
            <a:off x="4166805" y="4288611"/>
            <a:ext cx="586385" cy="533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50" tIns="46625" rIns="93250" bIns="466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6"/>
              <a:buFont typeface="Arial"/>
              <a:buNone/>
            </a:pPr>
            <a:r>
              <a:rPr lang="en-US" sz="2856" b="1" i="0" u="none" strike="noStrike" cap="none" dirty="0">
                <a:solidFill>
                  <a:schemeClr val="accen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070;p154">
            <a:extLst>
              <a:ext uri="{FF2B5EF4-FFF2-40B4-BE49-F238E27FC236}">
                <a16:creationId xmlns:a16="http://schemas.microsoft.com/office/drawing/2014/main" id="{5226AEA3-E00F-148E-6D9D-108253602C70}"/>
              </a:ext>
            </a:extLst>
          </p:cNvPr>
          <p:cNvSpPr/>
          <p:nvPr/>
        </p:nvSpPr>
        <p:spPr>
          <a:xfrm rot="10800000">
            <a:off x="7284598" y="1849086"/>
            <a:ext cx="464116" cy="2191328"/>
          </a:xfrm>
          <a:prstGeom prst="leftBrace">
            <a:avLst>
              <a:gd name="adj1" fmla="val 32889"/>
              <a:gd name="adj2" fmla="val 50000"/>
            </a:avLst>
          </a:prstGeom>
          <a:noFill/>
          <a:ln w="1905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5" name="Google Shape;2071;p154">
            <a:extLst>
              <a:ext uri="{FF2B5EF4-FFF2-40B4-BE49-F238E27FC236}">
                <a16:creationId xmlns:a16="http://schemas.microsoft.com/office/drawing/2014/main" id="{E649B607-993D-B49E-CDFB-468756325D0F}"/>
              </a:ext>
            </a:extLst>
          </p:cNvPr>
          <p:cNvSpPr/>
          <p:nvPr/>
        </p:nvSpPr>
        <p:spPr>
          <a:xfrm>
            <a:off x="10252333" y="1829609"/>
            <a:ext cx="762229" cy="1121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321266"/>
          </a:solidFill>
          <a:ln w="28575"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6" name="Google Shape;2072;p154">
            <a:extLst>
              <a:ext uri="{FF2B5EF4-FFF2-40B4-BE49-F238E27FC236}">
                <a16:creationId xmlns:a16="http://schemas.microsoft.com/office/drawing/2014/main" id="{5F99E3B2-907E-9C98-9FE3-E885500E59C7}"/>
              </a:ext>
            </a:extLst>
          </p:cNvPr>
          <p:cNvSpPr txBox="1"/>
          <p:nvPr/>
        </p:nvSpPr>
        <p:spPr>
          <a:xfrm>
            <a:off x="5870596" y="2027081"/>
            <a:ext cx="1455861" cy="766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ea typeface="Libre Franklin Medium"/>
                <a:cs typeface="Libre Franklin Medium"/>
                <a:sym typeface="Libre Franklin Medium"/>
              </a:rPr>
              <a:t>50-300%</a:t>
            </a:r>
            <a:endParaRPr sz="1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ea typeface="Libre Franklin Medium"/>
                <a:cs typeface="Libre Franklin Medium"/>
                <a:sym typeface="Libre Franklin Medium"/>
              </a:rPr>
              <a:t>Profit Margin </a:t>
            </a:r>
            <a:endParaRPr sz="1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ea typeface="Libre Franklin Medium"/>
                <a:cs typeface="Libre Franklin Medium"/>
                <a:sym typeface="Libre Franklin Medium"/>
              </a:rPr>
              <a:t>Increase</a:t>
            </a:r>
            <a:endParaRPr sz="1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7" name="Google Shape;2073;p154">
            <a:extLst>
              <a:ext uri="{FF2B5EF4-FFF2-40B4-BE49-F238E27FC236}">
                <a16:creationId xmlns:a16="http://schemas.microsoft.com/office/drawing/2014/main" id="{1D80C971-7E97-601F-4B09-229A90C78FFD}"/>
              </a:ext>
            </a:extLst>
          </p:cNvPr>
          <p:cNvSpPr/>
          <p:nvPr/>
        </p:nvSpPr>
        <p:spPr>
          <a:xfrm>
            <a:off x="9988373" y="2989230"/>
            <a:ext cx="1279692" cy="1050081"/>
          </a:xfrm>
          <a:prstGeom prst="rect">
            <a:avLst/>
          </a:prstGeom>
          <a:solidFill>
            <a:schemeClr val="dk2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8" name="Google Shape;2074;p154">
            <a:extLst>
              <a:ext uri="{FF2B5EF4-FFF2-40B4-BE49-F238E27FC236}">
                <a16:creationId xmlns:a16="http://schemas.microsoft.com/office/drawing/2014/main" id="{73B34D14-92A4-7E22-68FF-A615C49215F2}"/>
              </a:ext>
            </a:extLst>
          </p:cNvPr>
          <p:cNvSpPr/>
          <p:nvPr/>
        </p:nvSpPr>
        <p:spPr>
          <a:xfrm>
            <a:off x="9987847" y="4091672"/>
            <a:ext cx="1279692" cy="1082464"/>
          </a:xfrm>
          <a:prstGeom prst="rect">
            <a:avLst/>
          </a:prstGeom>
          <a:solidFill>
            <a:srgbClr val="6A27DB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73"/>
              <a:buFont typeface="Arial"/>
              <a:buNone/>
            </a:pPr>
            <a:endParaRPr sz="1873" b="0" i="0" u="none" strike="noStrike" cap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9" name="Google Shape;2075;p154">
            <a:extLst>
              <a:ext uri="{FF2B5EF4-FFF2-40B4-BE49-F238E27FC236}">
                <a16:creationId xmlns:a16="http://schemas.microsoft.com/office/drawing/2014/main" id="{652B0C03-DCCE-5B40-C3A6-0FE293CD5BC8}"/>
              </a:ext>
            </a:extLst>
          </p:cNvPr>
          <p:cNvSpPr txBox="1"/>
          <p:nvPr/>
        </p:nvSpPr>
        <p:spPr>
          <a:xfrm>
            <a:off x="9906965" y="3219785"/>
            <a:ext cx="1455861" cy="542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ea typeface="Libre Franklin Medium"/>
                <a:cs typeface="Libre Franklin Medium"/>
                <a:sym typeface="Libre Franklin Medium"/>
              </a:rPr>
              <a:t>Price</a:t>
            </a:r>
            <a:endParaRPr sz="1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ea typeface="Libre Franklin Medium"/>
                <a:cs typeface="Libre Franklin Medium"/>
                <a:sym typeface="Libre Franklin Medium"/>
              </a:rPr>
              <a:t>Flexibility</a:t>
            </a:r>
            <a:endParaRPr sz="1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pic>
        <p:nvPicPr>
          <p:cNvPr id="30" name="Picture 2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4FD1B04-2B05-891F-FB4C-D1C095D20E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09" y="4465772"/>
            <a:ext cx="1146030" cy="288023"/>
          </a:xfrm>
          <a:prstGeom prst="rect">
            <a:avLst/>
          </a:prstGeom>
        </p:spPr>
      </p:pic>
      <p:pic>
        <p:nvPicPr>
          <p:cNvPr id="31" name="Picture 3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9D131FB-D011-D05F-C4ED-6A05C4A860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678" y="4531111"/>
            <a:ext cx="1146030" cy="288023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2B198689-904A-205F-3182-0093D4872BC7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216885281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75FFD-6101-D8A9-4593-AA689AC7C5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28B37-D598-46A4-5D06-F4B3B0DE7E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1" y="2491690"/>
            <a:ext cx="11293474" cy="946413"/>
          </a:xfrm>
        </p:spPr>
        <p:txBody>
          <a:bodyPr/>
          <a:lstStyle/>
          <a:p>
            <a:r>
              <a:rPr lang="en-US" dirty="0"/>
              <a:t>MigrationWiz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830FD6-05C8-583D-45BC-A3B8CCB63BA3}"/>
              </a:ext>
            </a:extLst>
          </p:cNvPr>
          <p:cNvSpPr/>
          <p:nvPr/>
        </p:nvSpPr>
        <p:spPr>
          <a:xfrm>
            <a:off x="10215138" y="132134"/>
            <a:ext cx="1828800" cy="9144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9316021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8CAFFD-83CA-DBB4-3FBF-3EC4E32AB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0B1D5-99D7-6E5F-E94E-966E101E3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940" y="336070"/>
            <a:ext cx="11430000" cy="947298"/>
          </a:xfrm>
        </p:spPr>
        <p:txBody>
          <a:bodyPr/>
          <a:lstStyle/>
          <a:p>
            <a:r>
              <a:rPr lang="en-US" b="1" dirty="0"/>
              <a:t>MigrationWiz</a:t>
            </a:r>
            <a:br>
              <a:rPr lang="en-US" sz="1600" i="1" dirty="0">
                <a:solidFill>
                  <a:srgbClr val="6A27DB"/>
                </a:solidFill>
              </a:rPr>
            </a:br>
            <a:r>
              <a:rPr lang="en-US" sz="1600" i="1" dirty="0">
                <a:solidFill>
                  <a:srgbClr val="6A27DB"/>
                </a:solidFill>
              </a:rPr>
              <a:t>SaaS solution for user generated &amp; organizational data</a:t>
            </a:r>
            <a:br>
              <a:rPr lang="en-US" sz="1600" i="1" dirty="0">
                <a:solidFill>
                  <a:srgbClr val="6A27DB"/>
                </a:solidFill>
              </a:rPr>
            </a:br>
            <a:endParaRPr lang="en-US" sz="32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B8D9079-C7F8-A399-E6D3-8320E3523494}"/>
              </a:ext>
            </a:extLst>
          </p:cNvPr>
          <p:cNvSpPr txBox="1">
            <a:spLocks/>
          </p:cNvSpPr>
          <p:nvPr/>
        </p:nvSpPr>
        <p:spPr>
          <a:xfrm>
            <a:off x="622800" y="1837290"/>
            <a:ext cx="6005647" cy="20489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06933" indent="-306933" algn="l" defTabSz="914445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386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tabLst>
                <a:tab pos="613864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330" indent="-298466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9261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619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400" b="1" dirty="0"/>
              <a:t>What it delivers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Easy and fast migration of Modern Workplace data</a:t>
            </a:r>
          </a:p>
          <a:p>
            <a:pPr lvl="0">
              <a:lnSpc>
                <a:spcPct val="100000"/>
              </a:lnSpc>
            </a:pPr>
            <a:r>
              <a:rPr lang="en-US" sz="2000" dirty="0"/>
              <a:t>For Microsoft 365, Google Workspace &amp; On-Prem</a:t>
            </a:r>
          </a:p>
          <a:p>
            <a:pPr lvl="0">
              <a:lnSpc>
                <a:spcPct val="100000"/>
              </a:lnSpc>
            </a:pPr>
            <a:r>
              <a:rPr lang="en-US" sz="2000" dirty="0"/>
              <a:t>Cloud onboarding, mergers, acquisitions &amp; divestitures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D844AE3-6EFC-7E09-76D9-9F8542B60B12}"/>
              </a:ext>
            </a:extLst>
          </p:cNvPr>
          <p:cNvSpPr txBox="1">
            <a:spLocks/>
          </p:cNvSpPr>
          <p:nvPr/>
        </p:nvSpPr>
        <p:spPr>
          <a:xfrm>
            <a:off x="622800" y="4184252"/>
            <a:ext cx="6005647" cy="20489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06933" indent="-306933" algn="l" defTabSz="914445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386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tabLst>
                <a:tab pos="613864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330" indent="-298466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9261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6194" indent="-306933" algn="l" defTabSz="914445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27DB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400" b="1" dirty="0"/>
              <a:t>What it means</a:t>
            </a:r>
          </a:p>
          <a:p>
            <a:pPr marL="342900" lvl="0" indent="-342900">
              <a:lnSpc>
                <a:spcPct val="150000"/>
              </a:lnSpc>
              <a:defRPr/>
            </a:pPr>
            <a:r>
              <a:rPr lang="en-US" sz="2000" dirty="0"/>
              <a:t>Minimize engineers time spent on moving data to increase project profitability</a:t>
            </a:r>
          </a:p>
        </p:txBody>
      </p:sp>
      <p:pic>
        <p:nvPicPr>
          <p:cNvPr id="5" name="Picture 4" descr="BitTitan and Ingram Micro Announce Free Cloud Migration Software Offer -  The ChannelPro Network">
            <a:extLst>
              <a:ext uri="{FF2B5EF4-FFF2-40B4-BE49-F238E27FC236}">
                <a16:creationId xmlns:a16="http://schemas.microsoft.com/office/drawing/2014/main" id="{8F99F01B-DFFF-577C-D15A-6C181AAD9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457" y="1705055"/>
            <a:ext cx="4706081" cy="436229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40F0F8C-510B-73CB-58E8-C77FAC90CEFB}"/>
              </a:ext>
            </a:extLst>
          </p:cNvPr>
          <p:cNvSpPr/>
          <p:nvPr/>
        </p:nvSpPr>
        <p:spPr>
          <a:xfrm>
            <a:off x="10675157" y="142861"/>
            <a:ext cx="1370076" cy="6064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LOGO</a:t>
            </a:r>
          </a:p>
        </p:txBody>
      </p:sp>
    </p:spTree>
    <p:extLst>
      <p:ext uri="{BB962C8B-B14F-4D97-AF65-F5344CB8AC3E}">
        <p14:creationId xmlns:p14="http://schemas.microsoft.com/office/powerpoint/2010/main" val="144250150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itTitan Template">
  <a:themeElements>
    <a:clrScheme name="BitTitan">
      <a:dk1>
        <a:srgbClr val="18191C"/>
      </a:dk1>
      <a:lt1>
        <a:sysClr val="window" lastClr="FFFFFF"/>
      </a:lt1>
      <a:dk2>
        <a:srgbClr val="1D3557"/>
      </a:dk2>
      <a:lt2>
        <a:srgbClr val="C6CCD5"/>
      </a:lt2>
      <a:accent1>
        <a:srgbClr val="1D3557"/>
      </a:accent1>
      <a:accent2>
        <a:srgbClr val="556882"/>
      </a:accent2>
      <a:accent3>
        <a:srgbClr val="1EC7D0"/>
      </a:accent3>
      <a:accent4>
        <a:srgbClr val="FF5959"/>
      </a:accent4>
      <a:accent5>
        <a:srgbClr val="FF9C5E"/>
      </a:accent5>
      <a:accent6>
        <a:srgbClr val="FFD559"/>
      </a:accent6>
      <a:hlink>
        <a:srgbClr val="1EC7D0"/>
      </a:hlink>
      <a:folHlink>
        <a:srgbClr val="1EC7D0"/>
      </a:folHlink>
    </a:clrScheme>
    <a:fontScheme name="BitTitan">
      <a:majorFont>
        <a:latin typeface="TT Norms Pro"/>
        <a:ea typeface=""/>
        <a:cs typeface=""/>
      </a:majorFont>
      <a:minorFont>
        <a:latin typeface="TT Norms Pro Norm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itTitanTemplate_v08.potx" id="{51BC664D-895E-4FA1-8851-3F056AB59FBB}" vid="{62302AE7-FD92-4EC5-B51B-0745B216733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7b6ec9c-d0b1-4979-9044-41c1a07e6328">
      <UserInfo>
        <DisplayName>Michael Arabitg</DisplayName>
        <AccountId>255</AccountId>
        <AccountType/>
      </UserInfo>
    </SharedWithUsers>
    <_activity xmlns="37dcba56-ff4f-4dd8-aa35-9fe9e17d793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345073594E0A489972588C809F77E2" ma:contentTypeVersion="15" ma:contentTypeDescription="Create a new document." ma:contentTypeScope="" ma:versionID="48e634def6de4c47fcc605b56e48b0a5">
  <xsd:schema xmlns:xsd="http://www.w3.org/2001/XMLSchema" xmlns:xs="http://www.w3.org/2001/XMLSchema" xmlns:p="http://schemas.microsoft.com/office/2006/metadata/properties" xmlns:ns3="37dcba56-ff4f-4dd8-aa35-9fe9e17d7932" xmlns:ns4="c7b6ec9c-d0b1-4979-9044-41c1a07e6328" targetNamespace="http://schemas.microsoft.com/office/2006/metadata/properties" ma:root="true" ma:fieldsID="78cbc33bbe81191b4906e37f1dbe3de9" ns3:_="" ns4:_="">
    <xsd:import namespace="37dcba56-ff4f-4dd8-aa35-9fe9e17d7932"/>
    <xsd:import namespace="c7b6ec9c-d0b1-4979-9044-41c1a07e63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DateTaken" minOccurs="0"/>
                <xsd:element ref="ns3:MediaLengthInSeconds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dcba56-ff4f-4dd8-aa35-9fe9e17d79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6ec9c-d0b1-4979-9044-41c1a07e632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A6DDA41-32BB-46EF-BB95-3C57DD992F6A}">
  <ds:schemaRefs>
    <ds:schemaRef ds:uri="c7b6ec9c-d0b1-4979-9044-41c1a07e6328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37dcba56-ff4f-4dd8-aa35-9fe9e17d7932"/>
  </ds:schemaRefs>
</ds:datastoreItem>
</file>

<file path=customXml/itemProps2.xml><?xml version="1.0" encoding="utf-8"?>
<ds:datastoreItem xmlns:ds="http://schemas.openxmlformats.org/officeDocument/2006/customXml" ds:itemID="{7701C391-406C-4065-B98D-E0CE49901037}">
  <ds:schemaRefs>
    <ds:schemaRef ds:uri="37dcba56-ff4f-4dd8-aa35-9fe9e17d7932"/>
    <ds:schemaRef ds:uri="c7b6ec9c-d0b1-4979-9044-41c1a07e632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C70D298-C4C6-47DB-BC32-652B6AF062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29877</TotalTime>
  <Words>1691</Words>
  <Application>Microsoft Macintosh PowerPoint</Application>
  <PresentationFormat>Widescreen</PresentationFormat>
  <Paragraphs>439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Arial</vt:lpstr>
      <vt:lpstr>Calibri</vt:lpstr>
      <vt:lpstr>Calibri Light</vt:lpstr>
      <vt:lpstr>Franklin Gothic Book</vt:lpstr>
      <vt:lpstr>Franklin Gothic Medium</vt:lpstr>
      <vt:lpstr>Franklin Gothic Medium Cond</vt:lpstr>
      <vt:lpstr>Libre Franklin</vt:lpstr>
      <vt:lpstr>Libre Franklin Medium</vt:lpstr>
      <vt:lpstr>Segoe UI</vt:lpstr>
      <vt:lpstr>TT Norms Pro</vt:lpstr>
      <vt:lpstr>TT Norms Pro Normal</vt:lpstr>
      <vt:lpstr>Wingdings</vt:lpstr>
      <vt:lpstr>BitTitan Template</vt:lpstr>
      <vt:lpstr>BitTitan for Partners</vt:lpstr>
      <vt:lpstr>About BitTitan</vt:lpstr>
      <vt:lpstr>MigrationWiz &amp; PowerSyncPro stack</vt:lpstr>
      <vt:lpstr>Common Challenges Without BitTitan</vt:lpstr>
      <vt:lpstr>PowerPoint Presentation</vt:lpstr>
      <vt:lpstr>Sources &amp; Destinations</vt:lpstr>
      <vt:lpstr>Increasing Cloud Profitability</vt:lpstr>
      <vt:lpstr>MigrationWiz</vt:lpstr>
      <vt:lpstr>MigrationWiz SaaS solution for user generated &amp; organizational data </vt:lpstr>
      <vt:lpstr>MigrationWiz automates</vt:lpstr>
      <vt:lpstr>Industry leader for T2T migrations</vt:lpstr>
      <vt:lpstr>MigrationWiz experience</vt:lpstr>
      <vt:lpstr>PowerSyncPro Directory Sync</vt:lpstr>
      <vt:lpstr>PowerSyncPro Directory Sync Common identity migration requirements</vt:lpstr>
      <vt:lpstr>PowerSyncPro Directory Sync The Identity Synchronization Engine </vt:lpstr>
      <vt:lpstr>Active Directory Solution Comparison</vt:lpstr>
      <vt:lpstr>PowerSyncPro Migration Agent</vt:lpstr>
      <vt:lpstr>PowerSyncPro Migration Agent Windows Device Migration Automation  </vt:lpstr>
      <vt:lpstr>PowerSyncPro Migration Agent Seamless user experience without reimagining </vt:lpstr>
      <vt:lpstr>Workstation Solution Comparison</vt:lpstr>
      <vt:lpstr>Licenses &amp; Support</vt:lpstr>
      <vt:lpstr>MigrationWiz licensing Data migrations </vt:lpstr>
      <vt:lpstr>Tenant Migration Bundle Example: 100-user project using a mix of Tenant Migration Bundles and User Migration Bundles. </vt:lpstr>
      <vt:lpstr>PowerPoint Presentation</vt:lpstr>
      <vt:lpstr>PowerPoint Presentation</vt:lpstr>
      <vt:lpstr>Customer Success Offering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&lt;Event name here&gt;</dc:subject>
  <dc:creator>Jourdan Hinkle</dc:creator>
  <cp:lastModifiedBy>Uta Suglia</cp:lastModifiedBy>
  <cp:revision>9</cp:revision>
  <dcterms:created xsi:type="dcterms:W3CDTF">2022-02-10T17:41:19Z</dcterms:created>
  <dcterms:modified xsi:type="dcterms:W3CDTF">2026-05-29T14:54:23Z</dcterms:modified>
  <cp:category>BitTitan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0x0101002A345073594E0A489972588C809F77E2</vt:lpwstr>
  </property>
  <property fmtid="{D5CDD505-2E9C-101B-9397-08002B2CF9AE}" pid="3" name="MediaServiceImageTags">
    <vt:lpwstr/>
  </property>
</Properties>
</file>